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86" r:id="rId12"/>
    <p:sldId id="266" r:id="rId13"/>
    <p:sldId id="267" r:id="rId14"/>
    <p:sldId id="281" r:id="rId15"/>
    <p:sldId id="269" r:id="rId16"/>
    <p:sldId id="270" r:id="rId17"/>
    <p:sldId id="284" r:id="rId18"/>
    <p:sldId id="271" r:id="rId19"/>
    <p:sldId id="272" r:id="rId20"/>
    <p:sldId id="273" r:id="rId21"/>
    <p:sldId id="274" r:id="rId22"/>
    <p:sldId id="268" r:id="rId23"/>
    <p:sldId id="285" r:id="rId24"/>
    <p:sldId id="277" r:id="rId25"/>
    <p:sldId id="276" r:id="rId26"/>
    <p:sldId id="278" r:id="rId27"/>
    <p:sldId id="279" r:id="rId28"/>
    <p:sldId id="280" r:id="rId29"/>
  </p:sldIdLst>
  <p:sldSz cx="18288000" cy="10287000"/>
  <p:notesSz cx="6858000" cy="9144000"/>
  <p:embeddedFontLst>
    <p:embeddedFont>
      <p:font typeface="Aloja" panose="02000500000000000000" pitchFamily="2" charset="0"/>
      <p:regular r:id="rId31"/>
    </p:embeddedFont>
    <p:embeddedFont>
      <p:font typeface="Calibri" panose="020F0502020204030204" pitchFamily="34" charset="0"/>
      <p:regular r:id="rId32"/>
      <p:bold r:id="rId33"/>
      <p:italic r:id="rId34"/>
      <p:boldItalic r:id="rId35"/>
    </p:embeddedFont>
    <p:embeddedFont>
      <p:font typeface="Quicksand" pitchFamily="2" charset="77"/>
      <p:regular r:id="rId36"/>
    </p:embeddedFont>
    <p:embeddedFont>
      <p:font typeface="Quicksand Bold" pitchFamily="2" charset="77"/>
      <p:regular r:id="rId37"/>
      <p:bold r:id="rId38"/>
    </p:embeddedFont>
    <p:embeddedFont>
      <p:font typeface="Roboto" panose="02000000000000000000" pitchFamily="2" charset="0"/>
      <p:regular r:id="rId39"/>
      <p:bold r:id="rId40"/>
      <p:italic r:id="rId41"/>
      <p:boldItalic r:id="rId42"/>
    </p:embeddedFont>
    <p:embeddedFont>
      <p:font typeface="Trebuchet MS" panose="020B0703020202090204" pitchFamily="3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22" autoAdjust="0"/>
    <p:restoredTop sz="76438" autoAdjust="0"/>
  </p:normalViewPr>
  <p:slideViewPr>
    <p:cSldViewPr>
      <p:cViewPr varScale="1">
        <p:scale>
          <a:sx n="54" d="100"/>
          <a:sy n="54" d="100"/>
        </p:scale>
        <p:origin x="93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Designed and created by Dandi Yang. Do not duplicate or upload with the express written permission of the author.</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2261573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One of the most important systems of the body that is related to stress. Includes all the glands that secrete hormones which alter the function of other bodily tissues and are carried through the circulatory system to various targets.</a:t>
            </a:r>
          </a:p>
          <a:p>
            <a:endParaRPr lang="en-US" dirty="0"/>
          </a:p>
          <a:p>
            <a:pPr marL="171450" indent="-171450">
              <a:buFont typeface="Arial" panose="020B0604020202020204" pitchFamily="34" charset="0"/>
              <a:buChar char="•"/>
            </a:pPr>
            <a:r>
              <a:rPr lang="en-US" dirty="0"/>
              <a:t>Upon detecting a threat, the hypothalamus signals the adrenal medulla to secrete two hormones — </a:t>
            </a:r>
            <a:r>
              <a:rPr lang="en-US" i="1" dirty="0"/>
              <a:t>adrenaline and noradrenaline </a:t>
            </a:r>
            <a:r>
              <a:rPr lang="en-US" dirty="0"/>
              <a:t>— into the bloodstream. These increase heart rate and blood pressure. Blood is pumped to extremities and their muscles to help you run or go into battle, while gastrointestinal activity is reduced. </a:t>
            </a:r>
          </a:p>
          <a:p>
            <a:endParaRPr lang="en-US" dirty="0"/>
          </a:p>
          <a:p>
            <a:pPr marL="171450" indent="-171450">
              <a:buFont typeface="Arial" panose="020B0604020202020204" pitchFamily="34" charset="0"/>
              <a:buChar char="•"/>
            </a:pPr>
            <a:r>
              <a:rPr lang="en-US" b="1" dirty="0"/>
              <a:t>Pituitary Gland</a:t>
            </a:r>
            <a:r>
              <a:rPr lang="en-US" dirty="0"/>
              <a:t>: Sometimes called the “master gland,” the pituitary controls most of the other glands in the body, regulating a host of functions including body temperature and urine production (hence those sweaty palms and frequent bathroom trips when you’re nervous). During the stress response, the pituitary produces adrenocorticotropic hormone (ACTH), which prompts the adrenal glands to produce cortisol. Cortisol increases arterial blood pressure, pulling glucose and fat from body tissues into the bloodstream for energy, one reason appetite diminishes during acute stress.</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Optional watching: https://</a:t>
            </a:r>
            <a:r>
              <a:rPr lang="en-US" dirty="0" err="1"/>
              <a:t>www.youtube.com</a:t>
            </a:r>
            <a:r>
              <a:rPr lang="en-US" dirty="0"/>
              <a:t>/</a:t>
            </a:r>
            <a:r>
              <a:rPr lang="en-US" dirty="0" err="1"/>
              <a:t>watch?v</a:t>
            </a:r>
            <a:r>
              <a:rPr lang="en-US" dirty="0"/>
              <a:t>=eWHH9je2zG4</a:t>
            </a:r>
          </a:p>
          <a:p>
            <a:pPr marL="171450" indent="-171450">
              <a:buFont typeface="Arial" panose="020B0604020202020204" pitchFamily="34" charset="0"/>
              <a:buChar char="•"/>
            </a:pP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a:t>Sympathetic Nervous System:</a:t>
            </a:r>
          </a:p>
          <a:p>
            <a:pPr marL="171450" indent="-171450">
              <a:buFont typeface="Arial" panose="020B0604020202020204" pitchFamily="34" charset="0"/>
              <a:buChar char="•"/>
            </a:pPr>
            <a:r>
              <a:rPr lang="en-US" dirty="0"/>
              <a:t>The body shifts all of its energy resources toward fighting off a life threat, or fleeing from an enemy. </a:t>
            </a:r>
          </a:p>
          <a:p>
            <a:pPr marL="171450" indent="-171450">
              <a:buFont typeface="Arial" panose="020B0604020202020204" pitchFamily="34" charset="0"/>
              <a:buChar char="•"/>
            </a:pPr>
            <a:r>
              <a:rPr lang="en-US" dirty="0"/>
              <a:t>The SNS signals the adrenal glands to release hormones called adrenalin and cortisol. These hormones cause the heart to beat faster, respiration rate to increase, blood vessels in the arms and legs to dilate, digestive process to change and glucose levels (sugar energy) in the bloodstream to increase to deal with the emergency.</a:t>
            </a:r>
          </a:p>
          <a:p>
            <a:pPr marL="171450" indent="-171450">
              <a:buFont typeface="Arial" panose="020B0604020202020204" pitchFamily="34" charset="0"/>
              <a:buChar char="•"/>
            </a:pPr>
            <a:r>
              <a:rPr lang="en-US" dirty="0"/>
              <a:t>When faced with a threat, the heart rate increases, sweating begins, respiration increases, digestion is inhibited, the eyes dilate, and many other things.</a:t>
            </a:r>
          </a:p>
          <a:p>
            <a:endParaRPr lang="en-US" dirty="0"/>
          </a:p>
          <a:p>
            <a:r>
              <a:rPr lang="en-US" b="1" dirty="0"/>
              <a:t>Parasympathetic Nervous System</a:t>
            </a:r>
          </a:p>
          <a:p>
            <a:pPr marL="171450" indent="-171450">
              <a:buFont typeface="Arial" panose="020B0604020202020204" pitchFamily="34" charset="0"/>
              <a:buChar char="•"/>
            </a:pPr>
            <a:r>
              <a:rPr lang="en-US" dirty="0"/>
              <a:t>Activates the "rest and digest" or relaxation response, which performs the opposite of all the things listed above (heart rate decreases, digestion activates, salivation increases, </a:t>
            </a:r>
            <a:r>
              <a:rPr lang="en-US" dirty="0" err="1"/>
              <a:t>etc</a:t>
            </a:r>
            <a:r>
              <a:rPr lang="en-US" dirty="0"/>
              <a:t>)</a:t>
            </a:r>
          </a:p>
          <a:p>
            <a:pPr marL="171450" indent="-171450">
              <a:buFont typeface="Arial" panose="020B0604020202020204" pitchFamily="34" charset="0"/>
              <a:buChar char="•"/>
            </a:pPr>
            <a:r>
              <a:rPr lang="en-US" dirty="0"/>
              <a:t>Is a much slower system that moves along longer pathways.</a:t>
            </a:r>
          </a:p>
          <a:p>
            <a:pPr marL="171450" indent="-171450">
              <a:buFont typeface="Arial" panose="020B0604020202020204" pitchFamily="34" charset="0"/>
              <a:buChar char="•"/>
            </a:pPr>
            <a:r>
              <a:rPr lang="en-US" dirty="0"/>
              <a:t>Responsible for controlling homeostasis, or the balance and maintenance of the body’s systems.</a:t>
            </a:r>
          </a:p>
          <a:p>
            <a:pPr marL="171450" indent="-171450">
              <a:buFont typeface="Arial" panose="020B0604020202020204" pitchFamily="34" charset="0"/>
              <a:buChar char="•"/>
            </a:pPr>
            <a:r>
              <a:rPr lang="en-US" dirty="0"/>
              <a:t>It restores the body to a state of calm and counterbalance, and allows it to relax and repair.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www.youtube.com</a:t>
            </a:r>
            <a:r>
              <a:rPr lang="en-US" dirty="0"/>
              <a:t>/</a:t>
            </a:r>
            <a:r>
              <a:rPr lang="en-US" dirty="0" err="1"/>
              <a:t>watch?v</a:t>
            </a:r>
            <a:r>
              <a:rPr lang="en-US" dirty="0"/>
              <a:t>=a4opDJOCEKA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F1F1F1"/>
                </a:solidFill>
                <a:effectLst/>
                <a:latin typeface="Roboto" panose="02000000000000000000" pitchFamily="2" charset="0"/>
              </a:rPr>
              <a:t>What physical and mental effects can stress have on our minds and bodies? Dr. Yewande Pearse walks us through the science of stress as we learn about what happens in the brain when someone is stressed, the different kinds of stress, why stress is triggered, and how mindfulness can help. </a:t>
            </a:r>
            <a:endParaRPr lang="en-US"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32157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a:t>Physiological effect</a:t>
            </a:r>
            <a:r>
              <a:rPr lang="en-US" dirty="0"/>
              <a:t>: Stress lowers white blood cell count</a:t>
            </a:r>
          </a:p>
          <a:p>
            <a:r>
              <a:rPr lang="en-US" dirty="0"/>
              <a:t>Prolonged stress puts your body in a continuous state readiness for physical action. When your body has no time to re-establish equilibrium, it becomes overworked and your immune system weakens, making you susceptible to sickness. Many essential bodily processes are disrupted and your risk of health problems increases.</a:t>
            </a:r>
          </a:p>
          <a:p>
            <a:endParaRPr lang="en-US" dirty="0"/>
          </a:p>
          <a:p>
            <a:r>
              <a:rPr lang="en-US" b="1" dirty="0" err="1"/>
              <a:t>Behaviours</a:t>
            </a:r>
            <a:r>
              <a:rPr lang="en-US" b="1" dirty="0"/>
              <a:t>:</a:t>
            </a:r>
          </a:p>
          <a:p>
            <a:r>
              <a:rPr lang="en-US" dirty="0"/>
              <a:t>Tiredness, Irritability and Anxiety</a:t>
            </a:r>
          </a:p>
          <a:p>
            <a:r>
              <a:rPr lang="en-US" dirty="0"/>
              <a:t>Indirect: Loss of appetite or binge eating</a:t>
            </a:r>
          </a:p>
          <a:p>
            <a:r>
              <a:rPr lang="en-US" dirty="0"/>
              <a:t>Alcohol, smoking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altLang="en-US" dirty="0">
                <a:latin typeface="Arial" panose="020B0604020202020204" pitchFamily="34" charset="0"/>
              </a:rPr>
              <a:t>Prolonged stress puts your body in a continuous state readiness for physical action. When your body has no time to re-establish equilibrium, it becomes overworked and your immune system weakens, making you susceptible to sickness. Many essential bodily processes are disrupted and your risk of health problems increases.</a:t>
            </a:r>
          </a:p>
          <a:p>
            <a:endParaRPr lang="en-CA" altLang="en-US" dirty="0">
              <a:latin typeface="Arial" panose="020B0604020202020204" pitchFamily="34" charset="0"/>
            </a:endParaRPr>
          </a:p>
          <a:p>
            <a:r>
              <a:rPr lang="en-CA" altLang="en-US" dirty="0">
                <a:latin typeface="Arial" panose="020B0604020202020204" pitchFamily="34" charset="0"/>
              </a:rPr>
              <a:t>How does stress cause premature aging?</a:t>
            </a:r>
          </a:p>
          <a:p>
            <a:r>
              <a:rPr lang="en-CA" altLang="en-US" dirty="0">
                <a:latin typeface="Arial" panose="020B0604020202020204" pitchFamily="34" charset="0"/>
              </a:rPr>
              <a:t>Chronic stress accelerates it by eating away at these proteins that protect genetic information as cells divide so they diminish faster than they would naturally.</a:t>
            </a:r>
            <a:endParaRPr lang="en-US" altLang="en-US" dirty="0">
              <a:latin typeface="Arial" panose="020B0604020202020204" pitchFamily="34" charset="0"/>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b="0" i="0" dirty="0">
                <a:solidFill>
                  <a:srgbClr val="F1F1F1"/>
                </a:solidFill>
                <a:effectLst/>
                <a:latin typeface="Roboto" panose="020F0502020204030204" pitchFamily="34" charset="0"/>
              </a:rPr>
              <a:t>Our hard-wired stress response is designed to gives us the quick burst of heightened alertness and energy needed to perform our best. But stress isn’t all good. When activated too long or too often, stress can damage virtually every part of our body. This is what goes on inside our body when we are chronically stressed.</a:t>
            </a:r>
          </a:p>
          <a:p>
            <a:endParaRPr lang="en-CA" b="0" i="0" dirty="0">
              <a:solidFill>
                <a:srgbClr val="F1F1F1"/>
              </a:solidFill>
              <a:effectLst/>
              <a:latin typeface="Roboto" panose="020F0502020204030204" pitchFamily="34" charset="0"/>
            </a:endParaRPr>
          </a:p>
          <a:p>
            <a:r>
              <a:rPr lang="en-US" dirty="0"/>
              <a:t>https://</a:t>
            </a:r>
            <a:r>
              <a:rPr lang="en-US" dirty="0" err="1"/>
              <a:t>www.youtube.com</a:t>
            </a:r>
            <a:r>
              <a:rPr lang="en-US" dirty="0"/>
              <a:t>/embed/v-t1Z5-oPtU?feature=</a:t>
            </a:r>
            <a:r>
              <a:rPr lang="en-US" dirty="0" err="1"/>
              <a:t>oembed</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724876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Stress and higher cholesterol</a:t>
            </a:r>
          </a:p>
          <a:p>
            <a:pPr marL="171450" indent="-171450">
              <a:buFont typeface="Arial" panose="020B0604020202020204" pitchFamily="34" charset="0"/>
              <a:buChar char="•"/>
            </a:pPr>
            <a:r>
              <a:rPr lang="en-US" dirty="0"/>
              <a:t>Exact reasons are not fully understood. One possible explanation is that stressful situations cause the body to attempt to produce more energy (fatty acids and glucose), requiring increased production of LDL ("bad" cholesterol) by the liver. </a:t>
            </a:r>
          </a:p>
          <a:p>
            <a:pPr marL="171450" indent="-171450">
              <a:buFont typeface="Arial" panose="020B0604020202020204" pitchFamily="34" charset="0"/>
              <a:buChar char="•"/>
            </a:pPr>
            <a:r>
              <a:rPr lang="en-US" dirty="0"/>
              <a:t>Another significant factor is that stress tends to increase unhealthy behaviors and lifestyle choices, including eating an unhealthy diet, smoking, and inactivity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slowdown of the digestive process triggered by the sympathetic nervous system and the thyroid can prompt either overproduction or underproduction of digestive acids. Overproduction can lead to painful acid reflux (heartburn), while underproduction means your stomach has limited digestive power. Too little stomach acid can leave food in the system so long that it ferments rather than digests. This can produce bloating, create inflammation of the intestinal tissue and reduce the overall absorption of nutrients.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When the body is stressed, muscles tense up. Muscle tension is almost a reflex reaction to stress—the body’s way of guarding against injury and pain.</a:t>
            </a:r>
          </a:p>
          <a:p>
            <a:endParaRPr lang="en-US" dirty="0"/>
          </a:p>
          <a:p>
            <a:r>
              <a:rPr lang="en-US" dirty="0"/>
              <a:t>This constant state of anticipation and readiness brings on chronic bracing-readying yourself for the pain.</a:t>
            </a:r>
          </a:p>
          <a:p>
            <a:pPr marL="171450" indent="-171450">
              <a:buFont typeface="Arial" panose="020B0604020202020204" pitchFamily="34" charset="0"/>
              <a:buChar char="•"/>
            </a:pPr>
            <a:r>
              <a:rPr lang="en-US" dirty="0"/>
              <a:t>Contracting eyes, forehead, neck and jaw leads to headaches.</a:t>
            </a:r>
          </a:p>
          <a:p>
            <a:pPr marL="171450" indent="-171450">
              <a:buFont typeface="Arial" panose="020B0604020202020204" pitchFamily="34" charset="0"/>
              <a:buChar char="•"/>
            </a:pPr>
            <a:r>
              <a:rPr lang="en-US" dirty="0"/>
              <a:t>Back pain, muscle soreness and muscle weakness</a:t>
            </a:r>
          </a:p>
          <a:p>
            <a:pPr marL="171450" indent="-171450">
              <a:buFont typeface="Arial" panose="020B0604020202020204" pitchFamily="34" charset="0"/>
              <a:buChar char="•"/>
            </a:pPr>
            <a:r>
              <a:rPr lang="en-US" dirty="0"/>
              <a:t>Persistent stress in the cardiac muscle leads to the death of cardiac muscle cells and a loss of contractility of the heart.</a:t>
            </a:r>
          </a:p>
          <a:p>
            <a:endParaRPr lang="en-US" dirty="0"/>
          </a:p>
          <a:p>
            <a:pPr marL="171450" indent="-171450">
              <a:buFont typeface="Arial" panose="020B0604020202020204" pitchFamily="34" charset="0"/>
              <a:buChar char="•"/>
            </a:pPr>
            <a:r>
              <a:rPr lang="en-US" dirty="0"/>
              <a:t>Stress affects the smooth muscles, such as muscles in your stomach wall- and creating a stomach ache.</a:t>
            </a:r>
          </a:p>
          <a:p>
            <a:pPr marL="171450" indent="-171450">
              <a:buFont typeface="Arial" panose="020B0604020202020204" pitchFamily="34" charset="0"/>
              <a:buChar char="•"/>
            </a:pPr>
            <a:r>
              <a:rPr lang="en-US" dirty="0"/>
              <a:t>Bracing in the smooth muscles of your blood vessels rise in blood pressure</a:t>
            </a:r>
          </a:p>
          <a:p>
            <a:pPr marL="171450" indent="-171450">
              <a:buFont typeface="Arial" panose="020B0604020202020204" pitchFamily="34" charset="0"/>
              <a:buChar char="•"/>
            </a:pPr>
            <a:r>
              <a:rPr lang="en-US" dirty="0"/>
              <a:t>Skeletal muscles- muscles attached to bones.</a:t>
            </a:r>
          </a:p>
          <a:p>
            <a:pPr marL="171450" indent="-171450">
              <a:buFont typeface="Arial" panose="020B0604020202020204" pitchFamily="34" charset="0"/>
              <a:buChar char="•"/>
            </a:pPr>
            <a:r>
              <a:rPr lang="en-US" dirty="0"/>
              <a:t>Musculoskeletal pain in the low back and upper extremities has also been linked to stress, especially job stress.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Before we begin, please feel free to open up this video, keep in the background and and enjoy some chill, lo-fi beats as you navigate through this lecture. Or watch the video in between work sessions to destress and refocus.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Stress causes a chemical response in your body that makes skin more sensitive and reactive. It can also make it harder for skin problems to heal.</a:t>
            </a:r>
          </a:p>
          <a:p>
            <a:r>
              <a:rPr lang="en-US" dirty="0"/>
              <a:t>Have you ever noticed that you break out more when you’re stressed? This is because stress causes your body to make hormones like cortisol, which tells glands in your skin to make more oil. Oily skin is more prone to acne and other skin problems.</a:t>
            </a:r>
          </a:p>
          <a:p>
            <a:endParaRPr lang="en-US" dirty="0"/>
          </a:p>
          <a:p>
            <a:r>
              <a:rPr lang="en-US" dirty="0"/>
              <a:t>It can also be stressful to have problems with your skin. Some people feel so bad about how it looks that they keep to themselves, which adds more stress.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www.youtube.com</a:t>
            </a:r>
            <a:r>
              <a:rPr lang="en-US" dirty="0"/>
              <a:t>/embed/WuyPuH9ojCE?feature=</a:t>
            </a:r>
            <a:r>
              <a:rPr lang="en-US" dirty="0" err="1"/>
              <a:t>oembed</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a:r>
              <a:rPr lang="en-CA" b="0" i="0" u="none" strike="noStrike" dirty="0">
                <a:solidFill>
                  <a:srgbClr val="000000"/>
                </a:solidFill>
                <a:effectLst/>
                <a:latin typeface="Trebuchet MS" panose="020B0703020202090204" pitchFamily="34" charset="0"/>
              </a:rPr>
              <a:t>He observed that the body would respond to any external biological source of stress with a predictable biological pattern in an attempt to restore the body’s internal homeostasis. This initial hormonal reaction is your fight or flight stress response - and its purpose is for handling stress very quickly! The process of the body’s struggle to maintain balance is what Selye termed, the General Adaptation Syndrome.</a:t>
            </a:r>
          </a:p>
          <a:p>
            <a:pPr algn="l"/>
            <a:endParaRPr lang="en-CA" b="0" i="0" u="none" strike="noStrike" dirty="0">
              <a:solidFill>
                <a:srgbClr val="000000"/>
              </a:solidFill>
              <a:effectLst/>
              <a:latin typeface="Trebuchet MS" panose="020B0703020202090204" pitchFamily="34" charset="0"/>
            </a:endParaRPr>
          </a:p>
          <a:p>
            <a:pPr algn="l"/>
            <a:r>
              <a:rPr lang="en-CA" b="0" i="0" u="none" strike="noStrike" dirty="0">
                <a:solidFill>
                  <a:srgbClr val="000000"/>
                </a:solidFill>
                <a:effectLst/>
                <a:latin typeface="Trebuchet MS" panose="020B0703020202090204" pitchFamily="34" charset="0"/>
              </a:rPr>
              <a:t>Pressures, tensions, and other stressors can greatly influence your normal metabolism. Selye determined that there is a limited supply of adaptive energy to deal with stress. That amount declines with continuous exposure.</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1181251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Which zone of stress do you think you’re in right now?</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often feel overloaded with the amount that we want or “need” to do.</a:t>
            </a:r>
          </a:p>
          <a:p>
            <a:r>
              <a:rPr lang="en-US"/>
              <a:t>Our culture views multitasking as the normal way of getting things done in fact, if we often get praised for it! People who are always busy and have things to do are considered “productive” while those who are doing less are seen as “lazy”. Not true at all!!</a:t>
            </a:r>
          </a:p>
          <a:p>
            <a:r>
              <a:rPr lang="en-US"/>
              <a:t>It’s important that we take responsibility to slow down as well!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Follow along with this 5 minute meditation to help re-</a:t>
            </a:r>
            <a:r>
              <a:rPr lang="en-US" dirty="0" err="1"/>
              <a:t>centre</a:t>
            </a:r>
            <a:r>
              <a:rPr lang="en-US" dirty="0"/>
              <a:t> yourself!</a:t>
            </a:r>
          </a:p>
          <a:p>
            <a:endParaRPr lang="en-US" dirty="0"/>
          </a:p>
          <a:p>
            <a:r>
              <a:rPr lang="en-US" dirty="0"/>
              <a:t>https://</a:t>
            </a:r>
            <a:r>
              <a:rPr lang="en-US" dirty="0" err="1"/>
              <a:t>www.youtube.com</a:t>
            </a:r>
            <a:r>
              <a:rPr lang="en-US" dirty="0"/>
              <a:t>/</a:t>
            </a:r>
            <a:r>
              <a:rPr lang="en-US" dirty="0" err="1"/>
              <a:t>watch?v</a:t>
            </a:r>
            <a:r>
              <a:rPr lang="en-US" dirty="0"/>
              <a:t>=K7qP3bxEHwk&amp;t=18s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Many people believe stress is strictly psychological and has no impact on physical health- however, it does!</a:t>
            </a:r>
          </a:p>
          <a:p>
            <a:r>
              <a:rPr lang="en-US"/>
              <a:t>The stress response is a normal adaptive coping response that evolved over hundreds of millions of years to help our ancestors avoid predators. For examples, in the prehistoric time, hunters who encounter a bear may face an increased heart rate and increase breathing to help the individual fight or run from the bear. Unfortunately, our body responds to modern stresses the same as prehistoric ones even though they are not the same type of stressors anymore.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Just to help you visualize- don't need to memorize 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a:t>Cerebral cortex </a:t>
            </a:r>
            <a:r>
              <a:rPr lang="en-US" dirty="0"/>
              <a:t>- divided into four different lobes, the frontal, parietal,  temporal, and occipital. </a:t>
            </a:r>
          </a:p>
          <a:p>
            <a:r>
              <a:rPr lang="en-US" dirty="0"/>
              <a:t>Responsible for thinking and processing information from the five senses.  It is also responsible for higher thought processes including speech and decision making.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a:t>Subcortex</a:t>
            </a:r>
            <a:r>
              <a:rPr lang="en-US" dirty="0"/>
              <a:t>- below the cortex</a:t>
            </a:r>
          </a:p>
          <a:p>
            <a:r>
              <a:rPr lang="en-US" dirty="0"/>
              <a:t>Our focus will be on the the </a:t>
            </a:r>
            <a:r>
              <a:rPr lang="en-US" b="1" dirty="0"/>
              <a:t>hypothalamus</a:t>
            </a:r>
            <a:r>
              <a:rPr lang="en-US" dirty="0"/>
              <a:t>. It plays a central role in the stress response, as it activates the autonomic nervous system and the endocrine system.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a:t>
            </a:r>
            <a:r>
              <a:rPr lang="en-US" b="1" dirty="0"/>
              <a:t>hypothalamus</a:t>
            </a:r>
            <a:r>
              <a:rPr lang="en-US" dirty="0"/>
              <a:t> is a kind of control center for emotion and many basic motives. It affects behaviors as diverse as sex, rage, temperature control, hormone release, eating and drinking, sleep, waking, and emotion. The hypothalamus is a sort of "crossroads" that connects with many other areas of the cortex and subcortex. As such, it acts as a "final path" for many kinds of behavior leaving the brain. You might think of the hypothalamus as the last area of the brain where many behaviors are organized or "decided 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complex collection of neurons serving as a point of convergence for signals from the outside world and the internal environment. It is the part of the brain where the world outside, and thoughts and feelings from inside, meet.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7.xml"/><Relationship Id="rId7" Type="http://schemas.openxmlformats.org/officeDocument/2006/relationships/image" Target="../media/image2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5.png"/><Relationship Id="rId4" Type="http://schemas.openxmlformats.org/officeDocument/2006/relationships/notesSlide" Target="../notesSlides/notesSlide11.xml"/><Relationship Id="rId9"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microsoft.com/office/2007/relationships/media" Target="../media/media8.m4a"/><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audio" Target="../media/media8.m4a"/></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ideo" Target="https://www.youtube.com/embed/a4opDJOCEKA?feature=oembed" TargetMode="External"/><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31.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ideo" Target="https://www.youtube.com/embed/v-t1Z5-oPtU?feature=oembed" TargetMode="Externa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slideLayout" Target="../slideLayouts/slideLayout7.xml"/><Relationship Id="rId7" Type="http://schemas.openxmlformats.org/officeDocument/2006/relationships/image" Target="../media/image3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17.xml"/><Relationship Id="rId9"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slideLayout" Target="../slideLayouts/slideLayout7.xml"/><Relationship Id="rId7" Type="http://schemas.openxmlformats.org/officeDocument/2006/relationships/image" Target="../media/image3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18.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ideo" Target="https://www.youtube.com/embed/-tTVJ3UIGUA?feature=oembed" TargetMode="Externa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39.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slideLayout" Target="../slideLayouts/slideLayout7.xml"/><Relationship Id="rId7" Type="http://schemas.openxmlformats.org/officeDocument/2006/relationships/image" Target="../media/image40.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20.xml"/><Relationship Id="rId9"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ideo" Target="https://www.youtube.com/embed/WuyPuH9ojCE?feature=oembed" TargetMode="External"/><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13.sv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microsoft.com/office/2007/relationships/media" Target="../media/media15.m4a"/><Relationship Id="rId7"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audio" Target="../media/media16.m4a"/><Relationship Id="rId5" Type="http://schemas.microsoft.com/office/2007/relationships/media" Target="../media/media16.m4a"/><Relationship Id="rId10" Type="http://schemas.openxmlformats.org/officeDocument/2006/relationships/image" Target="../media/image5.png"/><Relationship Id="rId4" Type="http://schemas.openxmlformats.org/officeDocument/2006/relationships/audio" Target="../media/media15.m4a"/><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slideLayout" Target="../slideLayouts/slideLayout7.xml"/><Relationship Id="rId7" Type="http://schemas.openxmlformats.org/officeDocument/2006/relationships/image" Target="../media/image46.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24.xml"/><Relationship Id="rId9"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sv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ideo" Target="https://www.youtube.com/embed/K7qP3bxEHwk?start=18&amp;feature=oembed" TargetMode="External"/><Relationship Id="rId4" Type="http://schemas.openxmlformats.org/officeDocument/2006/relationships/image" Target="../media/image58.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1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19.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CC4A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914400" y="-114300"/>
            <a:ext cx="17701520" cy="8496300"/>
          </a:xfrm>
          <a:prstGeom prst="rect">
            <a:avLst/>
          </a:prstGeom>
        </p:spPr>
      </p:pic>
      <p:pic>
        <p:nvPicPr>
          <p:cNvPr id="3" name="Picture 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042563" y="864635"/>
            <a:ext cx="5216737" cy="9198528"/>
          </a:xfrm>
          <a:prstGeom prst="rect">
            <a:avLst/>
          </a:prstGeom>
        </p:spPr>
      </p:pic>
      <p:sp>
        <p:nvSpPr>
          <p:cNvPr id="4" name="TextBox 4"/>
          <p:cNvSpPr txBox="1"/>
          <p:nvPr/>
        </p:nvSpPr>
        <p:spPr>
          <a:xfrm>
            <a:off x="1028700" y="1261699"/>
            <a:ext cx="9658759" cy="4286250"/>
          </a:xfrm>
          <a:prstGeom prst="rect">
            <a:avLst/>
          </a:prstGeom>
        </p:spPr>
        <p:txBody>
          <a:bodyPr lIns="0" tIns="0" rIns="0" bIns="0" rtlCol="0" anchor="t">
            <a:spAutoFit/>
          </a:bodyPr>
          <a:lstStyle/>
          <a:p>
            <a:pPr>
              <a:lnSpc>
                <a:spcPts val="10800"/>
              </a:lnSpc>
            </a:pPr>
            <a:r>
              <a:rPr lang="en-US" sz="9000" dirty="0">
                <a:solidFill>
                  <a:srgbClr val="000000"/>
                </a:solidFill>
                <a:latin typeface="Aloja"/>
              </a:rPr>
              <a:t>Stress Psychophysiology</a:t>
            </a:r>
          </a:p>
          <a:p>
            <a:pPr>
              <a:lnSpc>
                <a:spcPts val="10800"/>
              </a:lnSpc>
            </a:pPr>
            <a:endParaRPr lang="en-US" sz="9000" dirty="0">
              <a:solidFill>
                <a:srgbClr val="000000"/>
              </a:solidFill>
              <a:latin typeface="Aloja"/>
            </a:endParaRPr>
          </a:p>
        </p:txBody>
      </p:sp>
      <p:sp>
        <p:nvSpPr>
          <p:cNvPr id="5" name="TextBox 5"/>
          <p:cNvSpPr txBox="1"/>
          <p:nvPr/>
        </p:nvSpPr>
        <p:spPr>
          <a:xfrm>
            <a:off x="673188" y="8096784"/>
            <a:ext cx="11147302" cy="1805110"/>
          </a:xfrm>
          <a:prstGeom prst="rect">
            <a:avLst/>
          </a:prstGeom>
        </p:spPr>
        <p:txBody>
          <a:bodyPr wrap="square" lIns="0" tIns="0" rIns="0" bIns="0" rtlCol="0" anchor="t">
            <a:spAutoFit/>
          </a:bodyPr>
          <a:lstStyle/>
          <a:p>
            <a:pPr>
              <a:lnSpc>
                <a:spcPts val="3600"/>
              </a:lnSpc>
            </a:pPr>
            <a:r>
              <a:rPr lang="en-US" sz="3000">
                <a:solidFill>
                  <a:srgbClr val="000000"/>
                </a:solidFill>
                <a:latin typeface="Quicksand"/>
              </a:rPr>
              <a:t>Week </a:t>
            </a:r>
            <a:r>
              <a:rPr lang="en-US" sz="3000" dirty="0">
                <a:solidFill>
                  <a:srgbClr val="000000"/>
                </a:solidFill>
                <a:latin typeface="Quicksand"/>
              </a:rPr>
              <a:t>2</a:t>
            </a:r>
          </a:p>
          <a:p>
            <a:pPr>
              <a:lnSpc>
                <a:spcPts val="3600"/>
              </a:lnSpc>
            </a:pPr>
            <a:endParaRPr lang="en-US" sz="3000" dirty="0">
              <a:solidFill>
                <a:srgbClr val="000000"/>
              </a:solidFill>
              <a:latin typeface="Quicksand"/>
            </a:endParaRPr>
          </a:p>
          <a:p>
            <a:pPr>
              <a:lnSpc>
                <a:spcPts val="3600"/>
              </a:lnSpc>
            </a:pPr>
            <a:r>
              <a:rPr lang="en-US" sz="2400" dirty="0">
                <a:solidFill>
                  <a:srgbClr val="000000"/>
                </a:solidFill>
                <a:latin typeface="Quicksand"/>
              </a:rPr>
              <a:t>Remember to Enable Content to view the videos and have the Notes section open to view additional information on the slides</a:t>
            </a:r>
          </a:p>
        </p:txBody>
      </p:sp>
      <p:pic>
        <p:nvPicPr>
          <p:cNvPr id="8" name="Recording">
            <a:hlinkClick r:id="" action="ppaction://media"/>
            <a:extLst>
              <a:ext uri="{FF2B5EF4-FFF2-40B4-BE49-F238E27FC236}">
                <a16:creationId xmlns:a16="http://schemas.microsoft.com/office/drawing/2014/main" id="{7E47AD30-1C2F-3D28-60BF-52D2CB17098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248479" y="1600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2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CEA0"/>
        </a:solidFill>
        <a:effectLst/>
      </p:bgPr>
    </p:bg>
    <p:spTree>
      <p:nvGrpSpPr>
        <p:cNvPr id="1" name=""/>
        <p:cNvGrpSpPr/>
        <p:nvPr/>
      </p:nvGrpSpPr>
      <p:grpSpPr>
        <a:xfrm>
          <a:off x="0" y="0"/>
          <a:ext cx="0" cy="0"/>
          <a:chOff x="0" y="0"/>
          <a:chExt cx="0" cy="0"/>
        </a:xfrm>
      </p:grpSpPr>
      <p:sp>
        <p:nvSpPr>
          <p:cNvPr id="2" name="TextBox 2"/>
          <p:cNvSpPr txBox="1"/>
          <p:nvPr/>
        </p:nvSpPr>
        <p:spPr>
          <a:xfrm>
            <a:off x="1028700" y="2643029"/>
            <a:ext cx="9017384" cy="7158498"/>
          </a:xfrm>
          <a:prstGeom prst="rect">
            <a:avLst/>
          </a:prstGeom>
        </p:spPr>
        <p:txBody>
          <a:bodyPr lIns="0" tIns="0" rIns="0" bIns="0" rtlCol="0" anchor="t">
            <a:spAutoFit/>
          </a:bodyPr>
          <a:lstStyle/>
          <a:p>
            <a:pPr marL="626112" lvl="1" indent="-313056">
              <a:lnSpc>
                <a:spcPts val="3480"/>
              </a:lnSpc>
              <a:buFont typeface="Arial"/>
              <a:buChar char="•"/>
            </a:pPr>
            <a:r>
              <a:rPr lang="en-US" sz="2900" dirty="0">
                <a:solidFill>
                  <a:srgbClr val="000000"/>
                </a:solidFill>
                <a:latin typeface="Quicksand"/>
              </a:rPr>
              <a:t>Responsible for the release of hormones in the body, including stress hormones.</a:t>
            </a:r>
            <a:br>
              <a:rPr lang="en-US" sz="2900" dirty="0">
                <a:solidFill>
                  <a:srgbClr val="000000"/>
                </a:solidFill>
                <a:latin typeface="Quicksand"/>
              </a:rPr>
            </a:br>
            <a:endParaRPr lang="en-US" sz="2900" dirty="0">
              <a:solidFill>
                <a:srgbClr val="000000"/>
              </a:solidFill>
              <a:latin typeface="Quicksand"/>
            </a:endParaRPr>
          </a:p>
          <a:p>
            <a:pPr marL="626112" lvl="1" indent="-313056">
              <a:lnSpc>
                <a:spcPts val="3480"/>
              </a:lnSpc>
              <a:buFont typeface="Arial"/>
              <a:buChar char="•"/>
            </a:pPr>
            <a:r>
              <a:rPr lang="en-US" sz="2900" dirty="0">
                <a:solidFill>
                  <a:srgbClr val="000000"/>
                </a:solidFill>
                <a:latin typeface="Quicksand"/>
              </a:rPr>
              <a:t>Four pathways which release hormones responsible for different responses:</a:t>
            </a:r>
          </a:p>
          <a:p>
            <a:pPr marL="1227456" lvl="2" indent="-457200">
              <a:lnSpc>
                <a:spcPts val="3480"/>
              </a:lnSpc>
              <a:buFont typeface="Courier New" panose="02070309020205020404" pitchFamily="49" charset="0"/>
              <a:buChar char="o"/>
            </a:pPr>
            <a:r>
              <a:rPr lang="en-US" sz="2500" dirty="0">
                <a:solidFill>
                  <a:srgbClr val="000000"/>
                </a:solidFill>
                <a:latin typeface="Quicksand Bold"/>
              </a:rPr>
              <a:t>Adrenal cortex </a:t>
            </a:r>
            <a:r>
              <a:rPr lang="en-US" sz="2500" dirty="0">
                <a:solidFill>
                  <a:srgbClr val="000000"/>
                </a:solidFill>
                <a:latin typeface="Quicksand"/>
              </a:rPr>
              <a:t>- secretes cortisol, provides energy for action, increases blood pressure</a:t>
            </a:r>
          </a:p>
          <a:p>
            <a:pPr marL="1227456" lvl="2" indent="-457200">
              <a:lnSpc>
                <a:spcPts val="3480"/>
              </a:lnSpc>
              <a:buFont typeface="Courier New" panose="02070309020205020404" pitchFamily="49" charset="0"/>
              <a:buChar char="o"/>
            </a:pPr>
            <a:r>
              <a:rPr lang="en-US" sz="2500" dirty="0">
                <a:solidFill>
                  <a:srgbClr val="000000"/>
                </a:solidFill>
                <a:latin typeface="Quicksand Bold"/>
              </a:rPr>
              <a:t>Adrenal medulla</a:t>
            </a:r>
            <a:r>
              <a:rPr lang="en-US" sz="2500" dirty="0">
                <a:solidFill>
                  <a:srgbClr val="000000"/>
                </a:solidFill>
                <a:latin typeface="Quicksand"/>
              </a:rPr>
              <a:t> - secretes epinephrine (adrenaline) &amp; norepinephrine, increases heart rate, dilation of arteries &amp; bronchial tubes, constriction of blood vessels in arms &amp; legs</a:t>
            </a:r>
          </a:p>
          <a:p>
            <a:pPr marL="1227456" lvl="2" indent="-457200">
              <a:lnSpc>
                <a:spcPts val="3480"/>
              </a:lnSpc>
              <a:buFont typeface="Courier New" panose="02070309020205020404" pitchFamily="49" charset="0"/>
              <a:buChar char="o"/>
            </a:pPr>
            <a:r>
              <a:rPr lang="en-US" sz="2500" dirty="0">
                <a:solidFill>
                  <a:srgbClr val="000000"/>
                </a:solidFill>
                <a:latin typeface="Quicksand Bold"/>
              </a:rPr>
              <a:t>Thyroid gland</a:t>
            </a:r>
            <a:r>
              <a:rPr lang="en-US" sz="2500" dirty="0">
                <a:solidFill>
                  <a:srgbClr val="000000"/>
                </a:solidFill>
                <a:latin typeface="Quicksand"/>
              </a:rPr>
              <a:t> - increases rate of respiration, heart rate, blood pressure, anxiety, decreases tiredness</a:t>
            </a:r>
          </a:p>
          <a:p>
            <a:pPr marL="1227456" lvl="2" indent="-457200">
              <a:lnSpc>
                <a:spcPts val="3480"/>
              </a:lnSpc>
              <a:buFont typeface="Courier New" panose="02070309020205020404" pitchFamily="49" charset="0"/>
              <a:buChar char="o"/>
            </a:pPr>
            <a:r>
              <a:rPr lang="en-US" sz="2500" dirty="0">
                <a:solidFill>
                  <a:srgbClr val="000000"/>
                </a:solidFill>
                <a:latin typeface="Quicksand Bold"/>
              </a:rPr>
              <a:t>Pituitary gland</a:t>
            </a:r>
            <a:r>
              <a:rPr lang="en-US" sz="2500" dirty="0">
                <a:solidFill>
                  <a:srgbClr val="000000"/>
                </a:solidFill>
                <a:latin typeface="Quicksand"/>
              </a:rPr>
              <a:t> - controls other endocrine glands, and decreases urine production</a:t>
            </a:r>
          </a:p>
          <a:p>
            <a:pPr>
              <a:lnSpc>
                <a:spcPts val="3480"/>
              </a:lnSpc>
            </a:pPr>
            <a:endParaRPr lang="en-US" sz="2900" dirty="0">
              <a:solidFill>
                <a:srgbClr val="000000"/>
              </a:solidFill>
              <a:latin typeface="Quicksand"/>
            </a:endParaRPr>
          </a:p>
        </p:txBody>
      </p:sp>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4563953" flipH="1" flipV="1">
            <a:off x="6250542" y="-370071"/>
            <a:ext cx="19980504" cy="10099237"/>
          </a:xfrm>
          <a:prstGeom prst="rect">
            <a:avLst/>
          </a:prstGeom>
        </p:spPr>
      </p:pic>
      <p:pic>
        <p:nvPicPr>
          <p:cNvPr id="4" name="Picture 4"/>
          <p:cNvPicPr>
            <a:picLocks noChangeAspect="1"/>
          </p:cNvPicPr>
          <p:nvPr/>
        </p:nvPicPr>
        <p:blipFill>
          <a:blip r:embed="rId7"/>
          <a:srcRect/>
          <a:stretch>
            <a:fillRect/>
          </a:stretch>
        </p:blipFill>
        <p:spPr>
          <a:xfrm>
            <a:off x="10503510" y="1710816"/>
            <a:ext cx="6755790" cy="7547484"/>
          </a:xfrm>
          <a:prstGeom prst="rect">
            <a:avLst/>
          </a:prstGeom>
        </p:spPr>
      </p:pic>
      <p:sp>
        <p:nvSpPr>
          <p:cNvPr id="5" name="TextBox 5"/>
          <p:cNvSpPr txBox="1"/>
          <p:nvPr/>
        </p:nvSpPr>
        <p:spPr>
          <a:xfrm>
            <a:off x="1028700" y="1139316"/>
            <a:ext cx="9017384" cy="1028700"/>
          </a:xfrm>
          <a:prstGeom prst="rect">
            <a:avLst/>
          </a:prstGeom>
        </p:spPr>
        <p:txBody>
          <a:bodyPr lIns="0" tIns="0" rIns="0" bIns="0" rtlCol="0" anchor="t">
            <a:spAutoFit/>
          </a:bodyPr>
          <a:lstStyle/>
          <a:p>
            <a:pPr marL="0" lvl="0" indent="0">
              <a:lnSpc>
                <a:spcPts val="7200"/>
              </a:lnSpc>
              <a:spcBef>
                <a:spcPct val="0"/>
              </a:spcBef>
            </a:pPr>
            <a:r>
              <a:rPr lang="en-US" sz="6000">
                <a:solidFill>
                  <a:srgbClr val="000000"/>
                </a:solidFill>
                <a:latin typeface="Aloja"/>
              </a:rPr>
              <a:t>The Endocrine System</a:t>
            </a:r>
          </a:p>
        </p:txBody>
      </p:sp>
      <p:pic>
        <p:nvPicPr>
          <p:cNvPr id="6" name="Recording (4)">
            <a:hlinkClick r:id="" action="ppaction://media"/>
            <a:extLst>
              <a:ext uri="{FF2B5EF4-FFF2-40B4-BE49-F238E27FC236}">
                <a16:creationId xmlns:a16="http://schemas.microsoft.com/office/drawing/2014/main" id="{0D139C38-B19C-1322-A088-37CBFDBEA36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741284" y="1139316"/>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6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 alt text provided for this image">
            <a:extLst>
              <a:ext uri="{FF2B5EF4-FFF2-40B4-BE49-F238E27FC236}">
                <a16:creationId xmlns:a16="http://schemas.microsoft.com/office/drawing/2014/main" id="{E8C9127A-7066-21C1-CE35-B97D8049D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38100"/>
            <a:ext cx="10363200" cy="1036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813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ABB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flipH="1">
            <a:off x="-5110787" y="7403801"/>
            <a:ext cx="13200453" cy="6672229"/>
          </a:xfrm>
          <a:prstGeom prst="rect">
            <a:avLst/>
          </a:prstGeom>
        </p:spPr>
      </p:pic>
      <p:pic>
        <p:nvPicPr>
          <p:cNvPr id="3" name="Picture 3"/>
          <p:cNvPicPr>
            <a:picLocks noChangeAspect="1"/>
          </p:cNvPicPr>
          <p:nvPr/>
        </p:nvPicPr>
        <p:blipFill>
          <a:blip r:embed="rId7"/>
          <a:srcRect/>
          <a:stretch>
            <a:fillRect/>
          </a:stretch>
        </p:blipFill>
        <p:spPr>
          <a:xfrm>
            <a:off x="9712654" y="1028700"/>
            <a:ext cx="7546646" cy="8229600"/>
          </a:xfrm>
          <a:prstGeom prst="rect">
            <a:avLst/>
          </a:prstGeom>
        </p:spPr>
      </p:pic>
      <p:sp>
        <p:nvSpPr>
          <p:cNvPr id="4" name="TextBox 4"/>
          <p:cNvSpPr txBox="1"/>
          <p:nvPr/>
        </p:nvSpPr>
        <p:spPr>
          <a:xfrm>
            <a:off x="971641" y="914400"/>
            <a:ext cx="7118026" cy="2857500"/>
          </a:xfrm>
          <a:prstGeom prst="rect">
            <a:avLst/>
          </a:prstGeom>
        </p:spPr>
        <p:txBody>
          <a:bodyPr lIns="0" tIns="0" rIns="0" bIns="0" rtlCol="0" anchor="t">
            <a:spAutoFit/>
          </a:bodyPr>
          <a:lstStyle/>
          <a:p>
            <a:pPr>
              <a:lnSpc>
                <a:spcPts val="7200"/>
              </a:lnSpc>
            </a:pPr>
            <a:r>
              <a:rPr lang="en-US" sz="6000" dirty="0">
                <a:solidFill>
                  <a:srgbClr val="000000"/>
                </a:solidFill>
                <a:latin typeface="Aloja"/>
              </a:rPr>
              <a:t>Autonomic Nervous System</a:t>
            </a:r>
          </a:p>
          <a:p>
            <a:pPr marL="0" lvl="0" indent="0">
              <a:lnSpc>
                <a:spcPts val="7200"/>
              </a:lnSpc>
              <a:spcBef>
                <a:spcPct val="0"/>
              </a:spcBef>
            </a:pPr>
            <a:endParaRPr lang="en-US" sz="6000" dirty="0">
              <a:solidFill>
                <a:srgbClr val="000000"/>
              </a:solidFill>
              <a:latin typeface="Aloja"/>
            </a:endParaRPr>
          </a:p>
        </p:txBody>
      </p:sp>
      <p:sp>
        <p:nvSpPr>
          <p:cNvPr id="5" name="TextBox 5"/>
          <p:cNvSpPr txBox="1"/>
          <p:nvPr/>
        </p:nvSpPr>
        <p:spPr>
          <a:xfrm>
            <a:off x="677973" y="3282710"/>
            <a:ext cx="8267161" cy="4131900"/>
          </a:xfrm>
          <a:prstGeom prst="rect">
            <a:avLst/>
          </a:prstGeom>
        </p:spPr>
        <p:txBody>
          <a:bodyPr lIns="0" tIns="0" rIns="0" bIns="0" rtlCol="0" anchor="t">
            <a:spAutoFit/>
          </a:bodyPr>
          <a:lstStyle/>
          <a:p>
            <a:pPr marL="647698" lvl="1" indent="-323849">
              <a:lnSpc>
                <a:spcPts val="3599"/>
              </a:lnSpc>
              <a:buFont typeface="Arial"/>
              <a:buChar char="•"/>
            </a:pPr>
            <a:r>
              <a:rPr lang="en-US" sz="2999" dirty="0">
                <a:solidFill>
                  <a:srgbClr val="000000"/>
                </a:solidFill>
                <a:latin typeface="Quicksand"/>
              </a:rPr>
              <a:t>Primary system responsible for the fight-or-flight response</a:t>
            </a:r>
          </a:p>
          <a:p>
            <a:pPr>
              <a:lnSpc>
                <a:spcPts val="3599"/>
              </a:lnSpc>
            </a:pPr>
            <a:endParaRPr lang="en-US" sz="2999" dirty="0">
              <a:solidFill>
                <a:srgbClr val="000000"/>
              </a:solidFill>
              <a:latin typeface="Quicksand"/>
            </a:endParaRPr>
          </a:p>
          <a:p>
            <a:pPr marL="647698" lvl="1" indent="-323849">
              <a:lnSpc>
                <a:spcPts val="3599"/>
              </a:lnSpc>
              <a:buFont typeface="Arial"/>
              <a:buChar char="•"/>
            </a:pPr>
            <a:r>
              <a:rPr lang="en-US" sz="2999" b="1" dirty="0">
                <a:solidFill>
                  <a:srgbClr val="000000"/>
                </a:solidFill>
                <a:latin typeface="Quicksand"/>
              </a:rPr>
              <a:t>Sympathetic nervous system</a:t>
            </a:r>
            <a:r>
              <a:rPr lang="en-US" sz="2999" dirty="0">
                <a:solidFill>
                  <a:srgbClr val="000000"/>
                </a:solidFill>
                <a:latin typeface="Quicksand"/>
              </a:rPr>
              <a:t>:</a:t>
            </a:r>
          </a:p>
          <a:p>
            <a:pPr marL="1295397" lvl="2" indent="-431799">
              <a:lnSpc>
                <a:spcPts val="3599"/>
              </a:lnSpc>
              <a:buFont typeface="Arial"/>
              <a:buChar char="⚬"/>
            </a:pPr>
            <a:r>
              <a:rPr lang="en-US" sz="2999" dirty="0">
                <a:solidFill>
                  <a:srgbClr val="000000"/>
                </a:solidFill>
                <a:latin typeface="Quicksand"/>
              </a:rPr>
              <a:t>Responsible for expending energy</a:t>
            </a:r>
          </a:p>
          <a:p>
            <a:pPr>
              <a:lnSpc>
                <a:spcPts val="3599"/>
              </a:lnSpc>
            </a:pPr>
            <a:endParaRPr lang="en-US" sz="2999" dirty="0">
              <a:solidFill>
                <a:srgbClr val="000000"/>
              </a:solidFill>
              <a:latin typeface="Quicksand"/>
            </a:endParaRPr>
          </a:p>
          <a:p>
            <a:pPr marL="647698" lvl="1" indent="-323849">
              <a:lnSpc>
                <a:spcPts val="3599"/>
              </a:lnSpc>
              <a:buFont typeface="Arial"/>
              <a:buChar char="•"/>
            </a:pPr>
            <a:r>
              <a:rPr lang="en-US" sz="2999" b="1" dirty="0">
                <a:solidFill>
                  <a:srgbClr val="000000"/>
                </a:solidFill>
                <a:latin typeface="Quicksand"/>
              </a:rPr>
              <a:t>Parasympathetic nervous system</a:t>
            </a:r>
            <a:r>
              <a:rPr lang="en-US" sz="2999" dirty="0">
                <a:solidFill>
                  <a:srgbClr val="000000"/>
                </a:solidFill>
                <a:latin typeface="Quicksand"/>
              </a:rPr>
              <a:t>:</a:t>
            </a:r>
          </a:p>
          <a:p>
            <a:pPr marL="1295397" lvl="2" indent="-431799">
              <a:lnSpc>
                <a:spcPts val="3599"/>
              </a:lnSpc>
              <a:buFont typeface="Arial"/>
              <a:buChar char="⚬"/>
            </a:pPr>
            <a:r>
              <a:rPr lang="en-US" sz="2999" dirty="0">
                <a:solidFill>
                  <a:srgbClr val="000000"/>
                </a:solidFill>
                <a:latin typeface="Quicksand"/>
              </a:rPr>
              <a:t>Responsible for conserving energy</a:t>
            </a:r>
          </a:p>
          <a:p>
            <a:pPr>
              <a:lnSpc>
                <a:spcPts val="3599"/>
              </a:lnSpc>
            </a:pPr>
            <a:endParaRPr lang="en-US" sz="2999" dirty="0">
              <a:solidFill>
                <a:srgbClr val="000000"/>
              </a:solidFill>
              <a:latin typeface="Quicksand"/>
            </a:endParaRPr>
          </a:p>
        </p:txBody>
      </p:sp>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12" r="412"/>
          <a:stretch>
            <a:fillRect/>
          </a:stretch>
        </p:blipFill>
        <p:spPr>
          <a:xfrm flipH="1">
            <a:off x="6137415" y="6937516"/>
            <a:ext cx="5133875" cy="3802400"/>
          </a:xfrm>
          <a:prstGeom prst="rect">
            <a:avLst/>
          </a:prstGeom>
        </p:spPr>
      </p:pic>
      <p:sp>
        <p:nvSpPr>
          <p:cNvPr id="7" name="TextBox 7"/>
          <p:cNvSpPr txBox="1"/>
          <p:nvPr/>
        </p:nvSpPr>
        <p:spPr>
          <a:xfrm>
            <a:off x="7095875" y="7694388"/>
            <a:ext cx="3622317" cy="1819275"/>
          </a:xfrm>
          <a:prstGeom prst="rect">
            <a:avLst/>
          </a:prstGeom>
        </p:spPr>
        <p:txBody>
          <a:bodyPr lIns="0" tIns="0" rIns="0" bIns="0" rtlCol="0" anchor="t">
            <a:spAutoFit/>
          </a:bodyPr>
          <a:lstStyle/>
          <a:p>
            <a:pPr>
              <a:lnSpc>
                <a:spcPts val="2877"/>
              </a:lnSpc>
            </a:pPr>
            <a:r>
              <a:rPr lang="en-US" sz="2397">
                <a:solidFill>
                  <a:srgbClr val="000000"/>
                </a:solidFill>
                <a:latin typeface="Quicksand Bold"/>
              </a:rPr>
              <a:t>Sympthetic: the fight-or-flight response</a:t>
            </a:r>
          </a:p>
          <a:p>
            <a:pPr>
              <a:lnSpc>
                <a:spcPts val="2877"/>
              </a:lnSpc>
            </a:pPr>
            <a:endParaRPr lang="en-US" sz="2397">
              <a:solidFill>
                <a:srgbClr val="000000"/>
              </a:solidFill>
              <a:latin typeface="Quicksand Bold"/>
            </a:endParaRPr>
          </a:p>
          <a:p>
            <a:pPr>
              <a:lnSpc>
                <a:spcPts val="2877"/>
              </a:lnSpc>
            </a:pPr>
            <a:r>
              <a:rPr lang="en-US" sz="2397">
                <a:solidFill>
                  <a:srgbClr val="000000"/>
                </a:solidFill>
                <a:latin typeface="Quicksand Bold"/>
              </a:rPr>
              <a:t>Parasympathic: the relaxation response</a:t>
            </a:r>
          </a:p>
        </p:txBody>
      </p:sp>
      <p:pic>
        <p:nvPicPr>
          <p:cNvPr id="8" name="Recording">
            <a:hlinkClick r:id="" action="ppaction://media"/>
            <a:extLst>
              <a:ext uri="{FF2B5EF4-FFF2-40B4-BE49-F238E27FC236}">
                <a16:creationId xmlns:a16="http://schemas.microsoft.com/office/drawing/2014/main" id="{57D8A77B-1AC5-BC3E-2C25-71F43920508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7761288" y="17811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9D5F1"/>
        </a:solidFill>
        <a:effectLst/>
      </p:bgPr>
    </p:bg>
    <p:spTree>
      <p:nvGrpSpPr>
        <p:cNvPr id="1" name=""/>
        <p:cNvGrpSpPr/>
        <p:nvPr/>
      </p:nvGrpSpPr>
      <p:grpSpPr>
        <a:xfrm>
          <a:off x="0" y="0"/>
          <a:ext cx="0" cy="0"/>
          <a:chOff x="0" y="0"/>
          <a:chExt cx="0" cy="0"/>
        </a:xfrm>
      </p:grpSpPr>
      <p:sp>
        <p:nvSpPr>
          <p:cNvPr id="2" name="TextBox 2"/>
          <p:cNvSpPr txBox="1"/>
          <p:nvPr/>
        </p:nvSpPr>
        <p:spPr>
          <a:xfrm>
            <a:off x="1031779" y="1361507"/>
            <a:ext cx="8113760" cy="1943100"/>
          </a:xfrm>
          <a:prstGeom prst="rect">
            <a:avLst/>
          </a:prstGeom>
        </p:spPr>
        <p:txBody>
          <a:bodyPr lIns="0" tIns="0" rIns="0" bIns="0" rtlCol="0" anchor="t">
            <a:spAutoFit/>
          </a:bodyPr>
          <a:lstStyle/>
          <a:p>
            <a:pPr algn="ctr">
              <a:lnSpc>
                <a:spcPts val="7200"/>
              </a:lnSpc>
            </a:pPr>
            <a:r>
              <a:rPr lang="en-US" sz="6000">
                <a:solidFill>
                  <a:srgbClr val="000000"/>
                </a:solidFill>
                <a:latin typeface="Aloja"/>
              </a:rPr>
              <a:t>Sympathic</a:t>
            </a:r>
          </a:p>
          <a:p>
            <a:pPr marL="0" lvl="0" indent="0" algn="ctr">
              <a:lnSpc>
                <a:spcPts val="7200"/>
              </a:lnSpc>
              <a:spcBef>
                <a:spcPct val="0"/>
              </a:spcBef>
            </a:pPr>
            <a:r>
              <a:rPr lang="en-US" sz="6000">
                <a:solidFill>
                  <a:srgbClr val="000000"/>
                </a:solidFill>
                <a:latin typeface="Aloja"/>
              </a:rPr>
              <a:t>Nervous System</a:t>
            </a:r>
          </a:p>
        </p:txBody>
      </p:sp>
      <p:grpSp>
        <p:nvGrpSpPr>
          <p:cNvPr id="3" name="Group 3"/>
          <p:cNvGrpSpPr/>
          <p:nvPr/>
        </p:nvGrpSpPr>
        <p:grpSpPr>
          <a:xfrm>
            <a:off x="1288424" y="4604959"/>
            <a:ext cx="7439643" cy="4597553"/>
            <a:chOff x="0" y="0"/>
            <a:chExt cx="5760132" cy="3559648"/>
          </a:xfrm>
        </p:grpSpPr>
        <p:sp>
          <p:nvSpPr>
            <p:cNvPr id="4" name="Freeform 4"/>
            <p:cNvSpPr/>
            <p:nvPr/>
          </p:nvSpPr>
          <p:spPr>
            <a:xfrm>
              <a:off x="0" y="0"/>
              <a:ext cx="5760133" cy="3559649"/>
            </a:xfrm>
            <a:custGeom>
              <a:avLst/>
              <a:gdLst/>
              <a:ahLst/>
              <a:cxnLst/>
              <a:rect l="l" t="t" r="r" b="b"/>
              <a:pathLst>
                <a:path w="5760133" h="3559649">
                  <a:moveTo>
                    <a:pt x="5635672" y="3559648"/>
                  </a:moveTo>
                  <a:lnTo>
                    <a:pt x="124460" y="3559648"/>
                  </a:lnTo>
                  <a:cubicBezTo>
                    <a:pt x="55880" y="3559648"/>
                    <a:pt x="0" y="3503768"/>
                    <a:pt x="0" y="3435188"/>
                  </a:cubicBezTo>
                  <a:lnTo>
                    <a:pt x="0" y="124460"/>
                  </a:lnTo>
                  <a:cubicBezTo>
                    <a:pt x="0" y="55880"/>
                    <a:pt x="55880" y="0"/>
                    <a:pt x="124460" y="0"/>
                  </a:cubicBezTo>
                  <a:lnTo>
                    <a:pt x="5635673" y="0"/>
                  </a:lnTo>
                  <a:cubicBezTo>
                    <a:pt x="5704253" y="0"/>
                    <a:pt x="5760133" y="55880"/>
                    <a:pt x="5760133" y="124460"/>
                  </a:cubicBezTo>
                  <a:lnTo>
                    <a:pt x="5760133" y="3435188"/>
                  </a:lnTo>
                  <a:cubicBezTo>
                    <a:pt x="5760133" y="3503769"/>
                    <a:pt x="5704253" y="3559649"/>
                    <a:pt x="5635673" y="3559649"/>
                  </a:cubicBezTo>
                  <a:close/>
                </a:path>
              </a:pathLst>
            </a:custGeom>
            <a:solidFill>
              <a:srgbClr val="7CC4A9"/>
            </a:solidFill>
          </p:spPr>
          <p:txBody>
            <a:bodyPr/>
            <a:lstStyle/>
            <a:p>
              <a:endParaRPr lang="en-CA"/>
            </a:p>
          </p:txBody>
        </p:sp>
      </p:grpSp>
      <p:grpSp>
        <p:nvGrpSpPr>
          <p:cNvPr id="5" name="Group 5"/>
          <p:cNvGrpSpPr/>
          <p:nvPr/>
        </p:nvGrpSpPr>
        <p:grpSpPr>
          <a:xfrm>
            <a:off x="9563012" y="4660747"/>
            <a:ext cx="7439643" cy="4597553"/>
            <a:chOff x="0" y="0"/>
            <a:chExt cx="5760132" cy="3559648"/>
          </a:xfrm>
        </p:grpSpPr>
        <p:sp>
          <p:nvSpPr>
            <p:cNvPr id="6" name="Freeform 6"/>
            <p:cNvSpPr/>
            <p:nvPr/>
          </p:nvSpPr>
          <p:spPr>
            <a:xfrm>
              <a:off x="0" y="0"/>
              <a:ext cx="5760133" cy="3559649"/>
            </a:xfrm>
            <a:custGeom>
              <a:avLst/>
              <a:gdLst/>
              <a:ahLst/>
              <a:cxnLst/>
              <a:rect l="l" t="t" r="r" b="b"/>
              <a:pathLst>
                <a:path w="5760133" h="3559649">
                  <a:moveTo>
                    <a:pt x="5635672" y="3559648"/>
                  </a:moveTo>
                  <a:lnTo>
                    <a:pt x="124460" y="3559648"/>
                  </a:lnTo>
                  <a:cubicBezTo>
                    <a:pt x="55880" y="3559648"/>
                    <a:pt x="0" y="3503768"/>
                    <a:pt x="0" y="3435188"/>
                  </a:cubicBezTo>
                  <a:lnTo>
                    <a:pt x="0" y="124460"/>
                  </a:lnTo>
                  <a:cubicBezTo>
                    <a:pt x="0" y="55880"/>
                    <a:pt x="55880" y="0"/>
                    <a:pt x="124460" y="0"/>
                  </a:cubicBezTo>
                  <a:lnTo>
                    <a:pt x="5635673" y="0"/>
                  </a:lnTo>
                  <a:cubicBezTo>
                    <a:pt x="5704253" y="0"/>
                    <a:pt x="5760133" y="55880"/>
                    <a:pt x="5760133" y="124460"/>
                  </a:cubicBezTo>
                  <a:lnTo>
                    <a:pt x="5760133" y="3435188"/>
                  </a:lnTo>
                  <a:cubicBezTo>
                    <a:pt x="5760133" y="3503769"/>
                    <a:pt x="5704253" y="3559649"/>
                    <a:pt x="5635673" y="3559649"/>
                  </a:cubicBezTo>
                  <a:close/>
                </a:path>
              </a:pathLst>
            </a:custGeom>
            <a:solidFill>
              <a:srgbClr val="7CC4A9"/>
            </a:solidFill>
          </p:spPr>
          <p:txBody>
            <a:bodyPr/>
            <a:lstStyle/>
            <a:p>
              <a:endParaRPr lang="en-CA"/>
            </a:p>
          </p:txBody>
        </p:sp>
      </p:grpSp>
      <p:sp>
        <p:nvSpPr>
          <p:cNvPr id="7" name="TextBox 7"/>
          <p:cNvSpPr txBox="1"/>
          <p:nvPr/>
        </p:nvSpPr>
        <p:spPr>
          <a:xfrm>
            <a:off x="1776001" y="5540299"/>
            <a:ext cx="6112237" cy="3371850"/>
          </a:xfrm>
          <a:prstGeom prst="rect">
            <a:avLst/>
          </a:prstGeom>
        </p:spPr>
        <p:txBody>
          <a:bodyPr lIns="0" tIns="0" rIns="0" bIns="0" rtlCol="0" anchor="t">
            <a:spAutoFit/>
          </a:bodyPr>
          <a:lstStyle/>
          <a:p>
            <a:pPr marL="647700" lvl="1" indent="-323850">
              <a:lnSpc>
                <a:spcPts val="3300"/>
              </a:lnSpc>
              <a:buFont typeface="Arial"/>
              <a:buChar char="•"/>
            </a:pPr>
            <a:r>
              <a:rPr lang="en-US" sz="3000">
                <a:solidFill>
                  <a:srgbClr val="000000"/>
                </a:solidFill>
                <a:latin typeface="Quicksand"/>
              </a:rPr>
              <a:t>Initiates the fight-or-flight response</a:t>
            </a:r>
          </a:p>
          <a:p>
            <a:pPr marL="647700" lvl="1" indent="-323850">
              <a:lnSpc>
                <a:spcPts val="3300"/>
              </a:lnSpc>
              <a:buFont typeface="Arial"/>
              <a:buChar char="•"/>
            </a:pPr>
            <a:r>
              <a:rPr lang="en-US" sz="3000">
                <a:solidFill>
                  <a:srgbClr val="000000"/>
                </a:solidFill>
                <a:latin typeface="Quicksand"/>
              </a:rPr>
              <a:t>Activated whenever there is a thought of potential danger or pain</a:t>
            </a:r>
          </a:p>
          <a:p>
            <a:pPr marL="647700" lvl="1" indent="-323850">
              <a:lnSpc>
                <a:spcPts val="3300"/>
              </a:lnSpc>
              <a:buFont typeface="Arial"/>
              <a:buChar char="•"/>
            </a:pPr>
            <a:r>
              <a:rPr lang="en-US" sz="3000">
                <a:solidFill>
                  <a:srgbClr val="000000"/>
                </a:solidFill>
                <a:latin typeface="Quicksand"/>
              </a:rPr>
              <a:t>Increases power, speed, and strength</a:t>
            </a:r>
          </a:p>
          <a:p>
            <a:pPr>
              <a:lnSpc>
                <a:spcPts val="3300"/>
              </a:lnSpc>
            </a:pPr>
            <a:endParaRPr lang="en-US" sz="3000">
              <a:solidFill>
                <a:srgbClr val="000000"/>
              </a:solidFill>
              <a:latin typeface="Quicksand"/>
            </a:endParaRPr>
          </a:p>
        </p:txBody>
      </p:sp>
      <p:grpSp>
        <p:nvGrpSpPr>
          <p:cNvPr id="8" name="Group 8"/>
          <p:cNvGrpSpPr/>
          <p:nvPr/>
        </p:nvGrpSpPr>
        <p:grpSpPr>
          <a:xfrm>
            <a:off x="4388614" y="3985327"/>
            <a:ext cx="1239263" cy="1239263"/>
            <a:chOff x="0" y="0"/>
            <a:chExt cx="1652351" cy="1652351"/>
          </a:xfrm>
        </p:grpSpPr>
        <p:grpSp>
          <p:nvGrpSpPr>
            <p:cNvPr id="9" name="Group 9"/>
            <p:cNvGrpSpPr/>
            <p:nvPr/>
          </p:nvGrpSpPr>
          <p:grpSpPr>
            <a:xfrm>
              <a:off x="0" y="0"/>
              <a:ext cx="1652351" cy="165235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B885"/>
              </a:solidFill>
            </p:spPr>
            <p:txBody>
              <a:bodyPr/>
              <a:lstStyle/>
              <a:p>
                <a:endParaRPr lang="en-CA"/>
              </a:p>
            </p:txBody>
          </p:sp>
        </p:grpSp>
        <p:sp>
          <p:nvSpPr>
            <p:cNvPr id="11" name="TextBox 11"/>
            <p:cNvSpPr txBox="1"/>
            <p:nvPr/>
          </p:nvSpPr>
          <p:spPr>
            <a:xfrm>
              <a:off x="0" y="-106329"/>
              <a:ext cx="1652351" cy="1535430"/>
            </a:xfrm>
            <a:prstGeom prst="rect">
              <a:avLst/>
            </a:prstGeom>
          </p:spPr>
          <p:txBody>
            <a:bodyPr lIns="0" tIns="0" rIns="0" bIns="0" rtlCol="0" anchor="t">
              <a:spAutoFit/>
            </a:bodyPr>
            <a:lstStyle/>
            <a:p>
              <a:pPr marL="0" lvl="1" indent="0" algn="ctr">
                <a:lnSpc>
                  <a:spcPts val="9420"/>
                </a:lnSpc>
                <a:spcBef>
                  <a:spcPct val="0"/>
                </a:spcBef>
              </a:pPr>
              <a:r>
                <a:rPr lang="en-US" sz="6000" u="none">
                  <a:solidFill>
                    <a:srgbClr val="000000"/>
                  </a:solidFill>
                  <a:latin typeface="Aloja"/>
                </a:rPr>
                <a:t>1</a:t>
              </a:r>
            </a:p>
          </p:txBody>
        </p:sp>
      </p:grpSp>
      <p:grpSp>
        <p:nvGrpSpPr>
          <p:cNvPr id="12" name="Group 12"/>
          <p:cNvGrpSpPr/>
          <p:nvPr/>
        </p:nvGrpSpPr>
        <p:grpSpPr>
          <a:xfrm>
            <a:off x="12680012" y="3850597"/>
            <a:ext cx="1239263" cy="1239263"/>
            <a:chOff x="0" y="0"/>
            <a:chExt cx="1652351" cy="1652351"/>
          </a:xfrm>
        </p:grpSpPr>
        <p:grpSp>
          <p:nvGrpSpPr>
            <p:cNvPr id="13" name="Group 13"/>
            <p:cNvGrpSpPr/>
            <p:nvPr/>
          </p:nvGrpSpPr>
          <p:grpSpPr>
            <a:xfrm>
              <a:off x="0" y="0"/>
              <a:ext cx="1652351" cy="1652351"/>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B885"/>
              </a:solidFill>
            </p:spPr>
            <p:txBody>
              <a:bodyPr/>
              <a:lstStyle/>
              <a:p>
                <a:endParaRPr lang="en-CA"/>
              </a:p>
            </p:txBody>
          </p:sp>
        </p:grpSp>
        <p:sp>
          <p:nvSpPr>
            <p:cNvPr id="15" name="TextBox 15"/>
            <p:cNvSpPr txBox="1"/>
            <p:nvPr/>
          </p:nvSpPr>
          <p:spPr>
            <a:xfrm>
              <a:off x="0" y="-31944"/>
              <a:ext cx="1652351" cy="1535430"/>
            </a:xfrm>
            <a:prstGeom prst="rect">
              <a:avLst/>
            </a:prstGeom>
          </p:spPr>
          <p:txBody>
            <a:bodyPr lIns="0" tIns="0" rIns="0" bIns="0" rtlCol="0" anchor="t">
              <a:spAutoFit/>
            </a:bodyPr>
            <a:lstStyle/>
            <a:p>
              <a:pPr marL="0" lvl="1" indent="0" algn="ctr">
                <a:lnSpc>
                  <a:spcPts val="9420"/>
                </a:lnSpc>
                <a:spcBef>
                  <a:spcPct val="0"/>
                </a:spcBef>
              </a:pPr>
              <a:r>
                <a:rPr lang="en-US" sz="6000" u="none">
                  <a:solidFill>
                    <a:srgbClr val="000000"/>
                  </a:solidFill>
                  <a:latin typeface="Aloja"/>
                </a:rPr>
                <a:t>2</a:t>
              </a:r>
            </a:p>
          </p:txBody>
        </p:sp>
      </p:grpSp>
      <p:sp>
        <p:nvSpPr>
          <p:cNvPr id="16" name="TextBox 16"/>
          <p:cNvSpPr txBox="1"/>
          <p:nvPr/>
        </p:nvSpPr>
        <p:spPr>
          <a:xfrm>
            <a:off x="9242764" y="1361507"/>
            <a:ext cx="8113760" cy="1943100"/>
          </a:xfrm>
          <a:prstGeom prst="rect">
            <a:avLst/>
          </a:prstGeom>
        </p:spPr>
        <p:txBody>
          <a:bodyPr lIns="0" tIns="0" rIns="0" bIns="0" rtlCol="0" anchor="t">
            <a:spAutoFit/>
          </a:bodyPr>
          <a:lstStyle/>
          <a:p>
            <a:pPr algn="ctr">
              <a:lnSpc>
                <a:spcPts val="7200"/>
              </a:lnSpc>
            </a:pPr>
            <a:r>
              <a:rPr lang="en-US" sz="6000">
                <a:solidFill>
                  <a:srgbClr val="000000"/>
                </a:solidFill>
                <a:latin typeface="Aloja"/>
              </a:rPr>
              <a:t>Parasympathic</a:t>
            </a:r>
          </a:p>
          <a:p>
            <a:pPr marL="0" lvl="0" indent="0" algn="ctr">
              <a:lnSpc>
                <a:spcPts val="7200"/>
              </a:lnSpc>
              <a:spcBef>
                <a:spcPct val="0"/>
              </a:spcBef>
            </a:pPr>
            <a:r>
              <a:rPr lang="en-US" sz="6000">
                <a:solidFill>
                  <a:srgbClr val="000000"/>
                </a:solidFill>
                <a:latin typeface="Aloja"/>
              </a:rPr>
              <a:t>Nervous System</a:t>
            </a:r>
          </a:p>
        </p:txBody>
      </p:sp>
      <p:sp>
        <p:nvSpPr>
          <p:cNvPr id="17" name="TextBox 17"/>
          <p:cNvSpPr txBox="1"/>
          <p:nvPr/>
        </p:nvSpPr>
        <p:spPr>
          <a:xfrm>
            <a:off x="10226715" y="5540299"/>
            <a:ext cx="6112237" cy="3371850"/>
          </a:xfrm>
          <a:prstGeom prst="rect">
            <a:avLst/>
          </a:prstGeom>
        </p:spPr>
        <p:txBody>
          <a:bodyPr lIns="0" tIns="0" rIns="0" bIns="0" rtlCol="0" anchor="t">
            <a:spAutoFit/>
          </a:bodyPr>
          <a:lstStyle/>
          <a:p>
            <a:pPr marL="647700" lvl="1" indent="-323850">
              <a:lnSpc>
                <a:spcPts val="3300"/>
              </a:lnSpc>
              <a:buFont typeface="Arial"/>
              <a:buChar char="•"/>
            </a:pPr>
            <a:r>
              <a:rPr lang="en-US" sz="3000">
                <a:solidFill>
                  <a:srgbClr val="000000"/>
                </a:solidFill>
                <a:latin typeface="Quicksand"/>
              </a:rPr>
              <a:t>Returns the body to a state of homeostasis or balance</a:t>
            </a:r>
          </a:p>
          <a:p>
            <a:pPr marL="647700" lvl="1" indent="-323850">
              <a:lnSpc>
                <a:spcPts val="3300"/>
              </a:lnSpc>
              <a:buFont typeface="Arial"/>
              <a:buChar char="•"/>
            </a:pPr>
            <a:r>
              <a:rPr lang="en-US" sz="3000">
                <a:solidFill>
                  <a:srgbClr val="000000"/>
                </a:solidFill>
                <a:latin typeface="Quicksand"/>
              </a:rPr>
              <a:t>Restores calm and promotes relaxation</a:t>
            </a:r>
          </a:p>
          <a:p>
            <a:pPr marL="647700" lvl="1" indent="-323850">
              <a:lnSpc>
                <a:spcPts val="3300"/>
              </a:lnSpc>
              <a:buFont typeface="Arial"/>
              <a:buChar char="•"/>
            </a:pPr>
            <a:r>
              <a:rPr lang="en-US" sz="3000">
                <a:solidFill>
                  <a:srgbClr val="000000"/>
                </a:solidFill>
                <a:latin typeface="Quicksand"/>
              </a:rPr>
              <a:t>Diverts energy to vital systems during a fight-or-flight response</a:t>
            </a:r>
          </a:p>
          <a:p>
            <a:pPr>
              <a:lnSpc>
                <a:spcPts val="3300"/>
              </a:lnSpc>
            </a:pPr>
            <a:endParaRPr lang="en-US" sz="3000">
              <a:solidFill>
                <a:srgbClr val="000000"/>
              </a:solidFill>
              <a:latin typeface="Quicksand"/>
            </a:endParaRPr>
          </a:p>
        </p:txBody>
      </p:sp>
      <p:pic>
        <p:nvPicPr>
          <p:cNvPr id="18" name="Recording (5)">
            <a:hlinkClick r:id="" action="ppaction://media"/>
            <a:extLst>
              <a:ext uri="{FF2B5EF4-FFF2-40B4-BE49-F238E27FC236}">
                <a16:creationId xmlns:a16="http://schemas.microsoft.com/office/drawing/2014/main" id="{6B340A6E-C29E-F64D-1CB2-17E7AB73F49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500438" y="3700463"/>
            <a:ext cx="609600" cy="609600"/>
          </a:xfrm>
          <a:prstGeom prst="rect">
            <a:avLst/>
          </a:prstGeom>
        </p:spPr>
      </p:pic>
      <p:pic>
        <p:nvPicPr>
          <p:cNvPr id="19" name="Recording">
            <a:hlinkClick r:id="" action="ppaction://media"/>
            <a:extLst>
              <a:ext uri="{FF2B5EF4-FFF2-40B4-BE49-F238E27FC236}">
                <a16:creationId xmlns:a16="http://schemas.microsoft.com/office/drawing/2014/main" id="{F53407FB-D57F-8C8F-6DF2-39A626122A92}"/>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506200" y="3755046"/>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45"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495"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8"/>
                </p:tgtEl>
              </p:cMediaNode>
            </p:audio>
            <p:audio>
              <p:cMediaNode vol="80000">
                <p:cTn id="12" fill="hold" display="0">
                  <p:stCondLst>
                    <p:cond delay="indefinite"/>
                  </p:stCondLst>
                  <p:endCondLst>
                    <p:cond evt="onStopAudio" delay="0">
                      <p:tgtEl>
                        <p:sldTgt/>
                      </p:tgtEl>
                    </p:cond>
                  </p:endCondLst>
                </p:cTn>
                <p:tgtEl>
                  <p:spTgt spid="1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CEA0"/>
        </a:solidFill>
        <a:effectLst/>
      </p:bgPr>
    </p:bg>
    <p:spTree>
      <p:nvGrpSpPr>
        <p:cNvPr id="1" name=""/>
        <p:cNvGrpSpPr/>
        <p:nvPr/>
      </p:nvGrpSpPr>
      <p:grpSpPr>
        <a:xfrm>
          <a:off x="0" y="0"/>
          <a:ext cx="0" cy="0"/>
          <a:chOff x="0" y="0"/>
          <a:chExt cx="0" cy="0"/>
        </a:xfrm>
      </p:grpSpPr>
      <p:pic>
        <p:nvPicPr>
          <p:cNvPr id="2" name="Online Media 1" descr="The Science of Stress: How Does Stress Affect Our Brains and Bodies?">
            <a:hlinkClick r:id="" action="ppaction://media"/>
            <a:extLst>
              <a:ext uri="{FF2B5EF4-FFF2-40B4-BE49-F238E27FC236}">
                <a16:creationId xmlns:a16="http://schemas.microsoft.com/office/drawing/2014/main" id="{83D9EBF1-270F-379C-2226-2BA3E88739E5}"/>
              </a:ext>
            </a:extLst>
          </p:cNvPr>
          <p:cNvPicPr>
            <a:picLocks noRot="1" noChangeAspect="1"/>
          </p:cNvPicPr>
          <p:nvPr>
            <a:videoFile r:link="rId1"/>
          </p:nvPr>
        </p:nvPicPr>
        <p:blipFill>
          <a:blip r:embed="rId4"/>
          <a:stretch>
            <a:fillRect/>
          </a:stretch>
        </p:blipFill>
        <p:spPr>
          <a:xfrm>
            <a:off x="0" y="-45720"/>
            <a:ext cx="18288000" cy="10332720"/>
          </a:xfrm>
          <a:prstGeom prst="rect">
            <a:avLst/>
          </a:prstGeom>
        </p:spPr>
      </p:pic>
    </p:spTree>
    <p:extLst>
      <p:ext uri="{BB962C8B-B14F-4D97-AF65-F5344CB8AC3E}">
        <p14:creationId xmlns:p14="http://schemas.microsoft.com/office/powerpoint/2010/main" val="18800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A9FE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a:off x="8937558" y="1028700"/>
            <a:ext cx="7643241" cy="8229600"/>
          </a:xfrm>
          <a:prstGeom prst="rect">
            <a:avLst/>
          </a:prstGeom>
        </p:spPr>
      </p:pic>
      <p:sp>
        <p:nvSpPr>
          <p:cNvPr id="3" name="TextBox 3"/>
          <p:cNvSpPr txBox="1"/>
          <p:nvPr/>
        </p:nvSpPr>
        <p:spPr>
          <a:xfrm>
            <a:off x="1707201" y="1956846"/>
            <a:ext cx="10003576" cy="1028700"/>
          </a:xfrm>
          <a:prstGeom prst="rect">
            <a:avLst/>
          </a:prstGeom>
        </p:spPr>
        <p:txBody>
          <a:bodyPr lIns="0" tIns="0" rIns="0" bIns="0" rtlCol="0" anchor="t">
            <a:spAutoFit/>
          </a:bodyPr>
          <a:lstStyle/>
          <a:p>
            <a:pPr marL="0" lvl="0" indent="0">
              <a:lnSpc>
                <a:spcPts val="7200"/>
              </a:lnSpc>
              <a:spcBef>
                <a:spcPct val="0"/>
              </a:spcBef>
            </a:pPr>
            <a:r>
              <a:rPr lang="en-US" sz="6000">
                <a:solidFill>
                  <a:srgbClr val="000000"/>
                </a:solidFill>
                <a:latin typeface="Aloja"/>
              </a:rPr>
              <a:t>Stress &amp; Illness</a:t>
            </a:r>
          </a:p>
        </p:txBody>
      </p:sp>
      <p:sp>
        <p:nvSpPr>
          <p:cNvPr id="4" name="TextBox 4"/>
          <p:cNvSpPr txBox="1"/>
          <p:nvPr/>
        </p:nvSpPr>
        <p:spPr>
          <a:xfrm>
            <a:off x="1707201" y="4124137"/>
            <a:ext cx="7230357" cy="3667125"/>
          </a:xfrm>
          <a:prstGeom prst="rect">
            <a:avLst/>
          </a:prstGeom>
        </p:spPr>
        <p:txBody>
          <a:bodyPr lIns="0" tIns="0" rIns="0" bIns="0" rtlCol="0" anchor="t">
            <a:spAutoFit/>
          </a:bodyPr>
          <a:lstStyle/>
          <a:p>
            <a:pPr marL="647700" lvl="1" indent="-323850">
              <a:lnSpc>
                <a:spcPts val="3600"/>
              </a:lnSpc>
              <a:buFont typeface="Arial"/>
              <a:buChar char="•"/>
            </a:pPr>
            <a:r>
              <a:rPr lang="en-US" sz="3000">
                <a:solidFill>
                  <a:srgbClr val="000000"/>
                </a:solidFill>
                <a:latin typeface="Quicksand"/>
              </a:rPr>
              <a:t>Constant stress can have an effect on illness and disease:</a:t>
            </a:r>
          </a:p>
          <a:p>
            <a:pPr>
              <a:lnSpc>
                <a:spcPts val="3600"/>
              </a:lnSpc>
            </a:pPr>
            <a:endParaRPr lang="en-US" sz="3000">
              <a:solidFill>
                <a:srgbClr val="000000"/>
              </a:solidFill>
              <a:latin typeface="Quicksand"/>
            </a:endParaRPr>
          </a:p>
          <a:p>
            <a:pPr marL="647700" lvl="1" indent="-323850">
              <a:lnSpc>
                <a:spcPts val="3600"/>
              </a:lnSpc>
              <a:buFont typeface="Arial"/>
              <a:buChar char="•"/>
            </a:pPr>
            <a:r>
              <a:rPr lang="en-US" sz="3000">
                <a:solidFill>
                  <a:srgbClr val="000000"/>
                </a:solidFill>
                <a:latin typeface="Quicksand"/>
              </a:rPr>
              <a:t>Direct effect</a:t>
            </a:r>
          </a:p>
          <a:p>
            <a:pPr marL="1295400" lvl="2" indent="-431800">
              <a:lnSpc>
                <a:spcPts val="3600"/>
              </a:lnSpc>
              <a:buFont typeface="Arial"/>
              <a:buChar char="⚬"/>
            </a:pPr>
            <a:r>
              <a:rPr lang="en-US" sz="3000">
                <a:solidFill>
                  <a:srgbClr val="000000"/>
                </a:solidFill>
                <a:latin typeface="Quicksand"/>
              </a:rPr>
              <a:t>Physiological effects on the body</a:t>
            </a:r>
          </a:p>
          <a:p>
            <a:pPr marL="647700" lvl="1" indent="-323850">
              <a:lnSpc>
                <a:spcPts val="3600"/>
              </a:lnSpc>
              <a:buFont typeface="Arial"/>
              <a:buChar char="•"/>
            </a:pPr>
            <a:r>
              <a:rPr lang="en-US" sz="3000">
                <a:solidFill>
                  <a:srgbClr val="000000"/>
                </a:solidFill>
                <a:latin typeface="Quicksand"/>
              </a:rPr>
              <a:t>Indirect effect</a:t>
            </a:r>
          </a:p>
          <a:p>
            <a:pPr marL="1295400" lvl="2" indent="-431800">
              <a:lnSpc>
                <a:spcPts val="3600"/>
              </a:lnSpc>
              <a:buFont typeface="Arial"/>
              <a:buChar char="⚬"/>
            </a:pPr>
            <a:r>
              <a:rPr lang="en-US" sz="3000">
                <a:solidFill>
                  <a:srgbClr val="000000"/>
                </a:solidFill>
                <a:latin typeface="Quicksand"/>
              </a:rPr>
              <a:t>Changes in your behaviour</a:t>
            </a:r>
          </a:p>
        </p:txBody>
      </p:sp>
      <p:pic>
        <p:nvPicPr>
          <p:cNvPr id="5" name="Recording (3)">
            <a:hlinkClick r:id="" action="ppaction://media"/>
            <a:extLst>
              <a:ext uri="{FF2B5EF4-FFF2-40B4-BE49-F238E27FC236}">
                <a16:creationId xmlns:a16="http://schemas.microsoft.com/office/drawing/2014/main" id="{6BA6402E-5858-713C-B99B-32C33A51AA1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27958" y="204749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9D5F1"/>
        </a:solidFill>
        <a:effectLst/>
      </p:bgPr>
    </p:bg>
    <p:spTree>
      <p:nvGrpSpPr>
        <p:cNvPr id="1" name=""/>
        <p:cNvGrpSpPr/>
        <p:nvPr/>
      </p:nvGrpSpPr>
      <p:grpSpPr>
        <a:xfrm>
          <a:off x="0" y="0"/>
          <a:ext cx="0" cy="0"/>
          <a:chOff x="0" y="0"/>
          <a:chExt cx="0" cy="0"/>
        </a:xfrm>
      </p:grpSpPr>
      <p:grpSp>
        <p:nvGrpSpPr>
          <p:cNvPr id="2" name="Group 2"/>
          <p:cNvGrpSpPr/>
          <p:nvPr/>
        </p:nvGrpSpPr>
        <p:grpSpPr>
          <a:xfrm>
            <a:off x="1288424" y="4604959"/>
            <a:ext cx="7439643" cy="4597553"/>
            <a:chOff x="0" y="0"/>
            <a:chExt cx="5760132" cy="3559648"/>
          </a:xfrm>
        </p:grpSpPr>
        <p:sp>
          <p:nvSpPr>
            <p:cNvPr id="3" name="Freeform 3"/>
            <p:cNvSpPr/>
            <p:nvPr/>
          </p:nvSpPr>
          <p:spPr>
            <a:xfrm>
              <a:off x="0" y="0"/>
              <a:ext cx="5760133" cy="3559649"/>
            </a:xfrm>
            <a:custGeom>
              <a:avLst/>
              <a:gdLst/>
              <a:ahLst/>
              <a:cxnLst/>
              <a:rect l="l" t="t" r="r" b="b"/>
              <a:pathLst>
                <a:path w="5760133" h="3559649">
                  <a:moveTo>
                    <a:pt x="5635672" y="3559648"/>
                  </a:moveTo>
                  <a:lnTo>
                    <a:pt x="124460" y="3559648"/>
                  </a:lnTo>
                  <a:cubicBezTo>
                    <a:pt x="55880" y="3559648"/>
                    <a:pt x="0" y="3503768"/>
                    <a:pt x="0" y="3435188"/>
                  </a:cubicBezTo>
                  <a:lnTo>
                    <a:pt x="0" y="124460"/>
                  </a:lnTo>
                  <a:cubicBezTo>
                    <a:pt x="0" y="55880"/>
                    <a:pt x="55880" y="0"/>
                    <a:pt x="124460" y="0"/>
                  </a:cubicBezTo>
                  <a:lnTo>
                    <a:pt x="5635673" y="0"/>
                  </a:lnTo>
                  <a:cubicBezTo>
                    <a:pt x="5704253" y="0"/>
                    <a:pt x="5760133" y="55880"/>
                    <a:pt x="5760133" y="124460"/>
                  </a:cubicBezTo>
                  <a:lnTo>
                    <a:pt x="5760133" y="3435188"/>
                  </a:lnTo>
                  <a:cubicBezTo>
                    <a:pt x="5760133" y="3503769"/>
                    <a:pt x="5704253" y="3559649"/>
                    <a:pt x="5635673" y="3559649"/>
                  </a:cubicBezTo>
                  <a:close/>
                </a:path>
              </a:pathLst>
            </a:custGeom>
            <a:solidFill>
              <a:srgbClr val="FFECF4"/>
            </a:solidFill>
          </p:spPr>
          <p:txBody>
            <a:bodyPr/>
            <a:lstStyle/>
            <a:p>
              <a:endParaRPr lang="en-CA"/>
            </a:p>
          </p:txBody>
        </p:sp>
      </p:grpSp>
      <p:grpSp>
        <p:nvGrpSpPr>
          <p:cNvPr id="4" name="Group 4"/>
          <p:cNvGrpSpPr/>
          <p:nvPr/>
        </p:nvGrpSpPr>
        <p:grpSpPr>
          <a:xfrm>
            <a:off x="9563012" y="4660747"/>
            <a:ext cx="7439643" cy="4597553"/>
            <a:chOff x="0" y="0"/>
            <a:chExt cx="5760132" cy="3559648"/>
          </a:xfrm>
        </p:grpSpPr>
        <p:sp>
          <p:nvSpPr>
            <p:cNvPr id="5" name="Freeform 5"/>
            <p:cNvSpPr/>
            <p:nvPr/>
          </p:nvSpPr>
          <p:spPr>
            <a:xfrm>
              <a:off x="0" y="0"/>
              <a:ext cx="5760133" cy="3559649"/>
            </a:xfrm>
            <a:custGeom>
              <a:avLst/>
              <a:gdLst/>
              <a:ahLst/>
              <a:cxnLst/>
              <a:rect l="l" t="t" r="r" b="b"/>
              <a:pathLst>
                <a:path w="5760133" h="3559649">
                  <a:moveTo>
                    <a:pt x="5635672" y="3559648"/>
                  </a:moveTo>
                  <a:lnTo>
                    <a:pt x="124460" y="3559648"/>
                  </a:lnTo>
                  <a:cubicBezTo>
                    <a:pt x="55880" y="3559648"/>
                    <a:pt x="0" y="3503768"/>
                    <a:pt x="0" y="3435188"/>
                  </a:cubicBezTo>
                  <a:lnTo>
                    <a:pt x="0" y="124460"/>
                  </a:lnTo>
                  <a:cubicBezTo>
                    <a:pt x="0" y="55880"/>
                    <a:pt x="55880" y="0"/>
                    <a:pt x="124460" y="0"/>
                  </a:cubicBezTo>
                  <a:lnTo>
                    <a:pt x="5635673" y="0"/>
                  </a:lnTo>
                  <a:cubicBezTo>
                    <a:pt x="5704253" y="0"/>
                    <a:pt x="5760133" y="55880"/>
                    <a:pt x="5760133" y="124460"/>
                  </a:cubicBezTo>
                  <a:lnTo>
                    <a:pt x="5760133" y="3435188"/>
                  </a:lnTo>
                  <a:cubicBezTo>
                    <a:pt x="5760133" y="3503769"/>
                    <a:pt x="5704253" y="3559649"/>
                    <a:pt x="5635673" y="3559649"/>
                  </a:cubicBezTo>
                  <a:close/>
                </a:path>
              </a:pathLst>
            </a:custGeom>
            <a:solidFill>
              <a:srgbClr val="FFECF4"/>
            </a:solidFill>
          </p:spPr>
          <p:txBody>
            <a:bodyPr/>
            <a:lstStyle/>
            <a:p>
              <a:endParaRPr lang="en-CA"/>
            </a:p>
          </p:txBody>
        </p:sp>
      </p:grpSp>
      <p:grpSp>
        <p:nvGrpSpPr>
          <p:cNvPr id="6" name="Group 6"/>
          <p:cNvGrpSpPr/>
          <p:nvPr/>
        </p:nvGrpSpPr>
        <p:grpSpPr>
          <a:xfrm>
            <a:off x="2022393" y="3978199"/>
            <a:ext cx="5971705" cy="1265200"/>
            <a:chOff x="0" y="0"/>
            <a:chExt cx="1572795" cy="333222"/>
          </a:xfrm>
        </p:grpSpPr>
        <p:sp>
          <p:nvSpPr>
            <p:cNvPr id="7" name="Freeform 7"/>
            <p:cNvSpPr/>
            <p:nvPr/>
          </p:nvSpPr>
          <p:spPr>
            <a:xfrm>
              <a:off x="0" y="0"/>
              <a:ext cx="1572795" cy="306911"/>
            </a:xfrm>
            <a:custGeom>
              <a:avLst/>
              <a:gdLst/>
              <a:ahLst/>
              <a:cxnLst/>
              <a:rect l="l" t="t" r="r" b="b"/>
              <a:pathLst>
                <a:path w="1572795" h="306911">
                  <a:moveTo>
                    <a:pt x="66118" y="0"/>
                  </a:moveTo>
                  <a:lnTo>
                    <a:pt x="1506677" y="0"/>
                  </a:lnTo>
                  <a:cubicBezTo>
                    <a:pt x="1543193" y="0"/>
                    <a:pt x="1572795" y="29602"/>
                    <a:pt x="1572795" y="66118"/>
                  </a:cubicBezTo>
                  <a:lnTo>
                    <a:pt x="1572795" y="240793"/>
                  </a:lnTo>
                  <a:cubicBezTo>
                    <a:pt x="1572795" y="258328"/>
                    <a:pt x="1565829" y="275146"/>
                    <a:pt x="1553429" y="287545"/>
                  </a:cubicBezTo>
                  <a:cubicBezTo>
                    <a:pt x="1541030" y="299945"/>
                    <a:pt x="1524212" y="306911"/>
                    <a:pt x="1506677" y="306911"/>
                  </a:cubicBezTo>
                  <a:lnTo>
                    <a:pt x="66118" y="306911"/>
                  </a:lnTo>
                  <a:cubicBezTo>
                    <a:pt x="29602" y="306911"/>
                    <a:pt x="0" y="277309"/>
                    <a:pt x="0" y="240793"/>
                  </a:cubicBezTo>
                  <a:lnTo>
                    <a:pt x="0" y="66118"/>
                  </a:lnTo>
                  <a:cubicBezTo>
                    <a:pt x="0" y="29602"/>
                    <a:pt x="29602" y="0"/>
                    <a:pt x="66118" y="0"/>
                  </a:cubicBezTo>
                  <a:close/>
                </a:path>
              </a:pathLst>
            </a:custGeom>
            <a:solidFill>
              <a:srgbClr val="F4ABBA"/>
            </a:solidFill>
          </p:spPr>
          <p:txBody>
            <a:bodyPr/>
            <a:lstStyle/>
            <a:p>
              <a:endParaRPr lang="en-CA"/>
            </a:p>
          </p:txBody>
        </p:sp>
        <p:sp>
          <p:nvSpPr>
            <p:cNvPr id="8" name="TextBox 8"/>
            <p:cNvSpPr txBox="1"/>
            <p:nvPr/>
          </p:nvSpPr>
          <p:spPr>
            <a:xfrm>
              <a:off x="0" y="0"/>
              <a:ext cx="1544914" cy="333222"/>
            </a:xfrm>
            <a:prstGeom prst="rect">
              <a:avLst/>
            </a:prstGeom>
          </p:spPr>
          <p:txBody>
            <a:bodyPr lIns="50800" tIns="50800" rIns="50800" bIns="50800" rtlCol="0" anchor="ctr"/>
            <a:lstStyle/>
            <a:p>
              <a:pPr algn="ctr">
                <a:lnSpc>
                  <a:spcPts val="3597"/>
                </a:lnSpc>
              </a:pPr>
              <a:r>
                <a:rPr lang="en-US" sz="2997" dirty="0">
                  <a:solidFill>
                    <a:srgbClr val="000000"/>
                  </a:solidFill>
                  <a:latin typeface="Quicksand Bold"/>
                </a:rPr>
                <a:t>Some effects include:</a:t>
              </a:r>
            </a:p>
          </p:txBody>
        </p:sp>
      </p:grpSp>
      <p:sp>
        <p:nvSpPr>
          <p:cNvPr id="9" name="TextBox 9"/>
          <p:cNvSpPr txBox="1"/>
          <p:nvPr/>
        </p:nvSpPr>
        <p:spPr>
          <a:xfrm>
            <a:off x="1308874" y="1310434"/>
            <a:ext cx="7398743" cy="194310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000000"/>
                </a:solidFill>
                <a:latin typeface="Aloja"/>
              </a:rPr>
              <a:t>Medium Term Stress</a:t>
            </a:r>
          </a:p>
        </p:txBody>
      </p:sp>
      <p:sp>
        <p:nvSpPr>
          <p:cNvPr id="10" name="TextBox 10"/>
          <p:cNvSpPr txBox="1"/>
          <p:nvPr/>
        </p:nvSpPr>
        <p:spPr>
          <a:xfrm>
            <a:off x="1776001" y="5540299"/>
            <a:ext cx="6112237" cy="2952750"/>
          </a:xfrm>
          <a:prstGeom prst="rect">
            <a:avLst/>
          </a:prstGeom>
        </p:spPr>
        <p:txBody>
          <a:bodyPr lIns="0" tIns="0" rIns="0" bIns="0" rtlCol="0" anchor="t">
            <a:spAutoFit/>
          </a:bodyPr>
          <a:lstStyle/>
          <a:p>
            <a:pPr marL="647700" lvl="1" indent="-323850">
              <a:lnSpc>
                <a:spcPts val="3300"/>
              </a:lnSpc>
              <a:buFont typeface="Arial"/>
              <a:buChar char="•"/>
            </a:pPr>
            <a:r>
              <a:rPr lang="en-US" sz="3000" dirty="0">
                <a:solidFill>
                  <a:srgbClr val="000000"/>
                </a:solidFill>
                <a:latin typeface="Quicksand"/>
              </a:rPr>
              <a:t>Muscle tensions and pain</a:t>
            </a:r>
          </a:p>
          <a:p>
            <a:pPr marL="647700" lvl="1" indent="-323850">
              <a:lnSpc>
                <a:spcPts val="3300"/>
              </a:lnSpc>
              <a:buFont typeface="Arial"/>
              <a:buChar char="•"/>
            </a:pPr>
            <a:r>
              <a:rPr lang="en-US" sz="3000" dirty="0">
                <a:solidFill>
                  <a:srgbClr val="000000"/>
                </a:solidFill>
                <a:latin typeface="Quicksand"/>
              </a:rPr>
              <a:t>Headaches</a:t>
            </a:r>
          </a:p>
          <a:p>
            <a:pPr marL="647700" lvl="1" indent="-323850">
              <a:lnSpc>
                <a:spcPts val="3300"/>
              </a:lnSpc>
              <a:buFont typeface="Arial"/>
              <a:buChar char="•"/>
            </a:pPr>
            <a:r>
              <a:rPr lang="en-US" sz="3000" dirty="0">
                <a:solidFill>
                  <a:srgbClr val="000000"/>
                </a:solidFill>
                <a:latin typeface="Quicksand"/>
              </a:rPr>
              <a:t>Fatigue</a:t>
            </a:r>
          </a:p>
          <a:p>
            <a:pPr marL="647700" lvl="1" indent="-323850">
              <a:lnSpc>
                <a:spcPts val="3300"/>
              </a:lnSpc>
              <a:buFont typeface="Arial"/>
              <a:buChar char="•"/>
            </a:pPr>
            <a:r>
              <a:rPr lang="en-US" sz="3000" dirty="0">
                <a:solidFill>
                  <a:srgbClr val="000000"/>
                </a:solidFill>
                <a:latin typeface="Quicksand"/>
              </a:rPr>
              <a:t>Upset stomach</a:t>
            </a:r>
          </a:p>
          <a:p>
            <a:pPr marL="647700" lvl="1" indent="-323850">
              <a:lnSpc>
                <a:spcPts val="3300"/>
              </a:lnSpc>
              <a:buFont typeface="Arial"/>
              <a:buChar char="•"/>
            </a:pPr>
            <a:r>
              <a:rPr lang="en-US" sz="3000" dirty="0">
                <a:solidFill>
                  <a:srgbClr val="000000"/>
                </a:solidFill>
                <a:latin typeface="Quicksand"/>
              </a:rPr>
              <a:t>Difficulty sleeping</a:t>
            </a:r>
          </a:p>
          <a:p>
            <a:pPr marL="647700" lvl="1" indent="-323850">
              <a:lnSpc>
                <a:spcPts val="3300"/>
              </a:lnSpc>
              <a:buFont typeface="Arial"/>
              <a:buChar char="•"/>
            </a:pPr>
            <a:r>
              <a:rPr lang="en-US" sz="3000" dirty="0">
                <a:solidFill>
                  <a:srgbClr val="000000"/>
                </a:solidFill>
                <a:latin typeface="Quicksand"/>
              </a:rPr>
              <a:t>Grinding teeth during sleep</a:t>
            </a:r>
          </a:p>
          <a:p>
            <a:pPr marL="647700" lvl="1" indent="-323850">
              <a:lnSpc>
                <a:spcPts val="3300"/>
              </a:lnSpc>
              <a:buFont typeface="Arial"/>
              <a:buChar char="•"/>
            </a:pPr>
            <a:r>
              <a:rPr lang="en-US" sz="3000" dirty="0">
                <a:solidFill>
                  <a:srgbClr val="000000"/>
                </a:solidFill>
                <a:latin typeface="Quicksand"/>
              </a:rPr>
              <a:t>Colds or sore throats</a:t>
            </a:r>
          </a:p>
        </p:txBody>
      </p:sp>
      <p:sp>
        <p:nvSpPr>
          <p:cNvPr id="11" name="TextBox 11"/>
          <p:cNvSpPr txBox="1"/>
          <p:nvPr/>
        </p:nvSpPr>
        <p:spPr>
          <a:xfrm>
            <a:off x="9633278" y="1310434"/>
            <a:ext cx="7439643" cy="194310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000000"/>
                </a:solidFill>
                <a:latin typeface="Aloja"/>
              </a:rPr>
              <a:t>Long Term Chronic Stress</a:t>
            </a:r>
          </a:p>
        </p:txBody>
      </p:sp>
      <p:sp>
        <p:nvSpPr>
          <p:cNvPr id="12" name="TextBox 12"/>
          <p:cNvSpPr txBox="1"/>
          <p:nvPr/>
        </p:nvSpPr>
        <p:spPr>
          <a:xfrm>
            <a:off x="10226715" y="5693517"/>
            <a:ext cx="6112237" cy="2952750"/>
          </a:xfrm>
          <a:prstGeom prst="rect">
            <a:avLst/>
          </a:prstGeom>
        </p:spPr>
        <p:txBody>
          <a:bodyPr lIns="0" tIns="0" rIns="0" bIns="0" rtlCol="0" anchor="t">
            <a:spAutoFit/>
          </a:bodyPr>
          <a:lstStyle/>
          <a:p>
            <a:pPr marL="647700" lvl="1" indent="-323850">
              <a:lnSpc>
                <a:spcPts val="3300"/>
              </a:lnSpc>
              <a:buFont typeface="Arial"/>
              <a:buChar char="•"/>
            </a:pPr>
            <a:r>
              <a:rPr lang="en-US" sz="3000">
                <a:solidFill>
                  <a:srgbClr val="000000"/>
                </a:solidFill>
                <a:latin typeface="Quicksand"/>
              </a:rPr>
              <a:t>Impacts immune system functioning</a:t>
            </a:r>
          </a:p>
          <a:p>
            <a:pPr marL="647700" lvl="1" indent="-323850">
              <a:lnSpc>
                <a:spcPts val="3300"/>
              </a:lnSpc>
              <a:buFont typeface="Arial"/>
              <a:buChar char="•"/>
            </a:pPr>
            <a:r>
              <a:rPr lang="en-US" sz="3000">
                <a:solidFill>
                  <a:srgbClr val="000000"/>
                </a:solidFill>
                <a:latin typeface="Quicksand"/>
              </a:rPr>
              <a:t>Premature aging</a:t>
            </a:r>
          </a:p>
          <a:p>
            <a:pPr marL="647700" lvl="1" indent="-323850">
              <a:lnSpc>
                <a:spcPts val="3300"/>
              </a:lnSpc>
              <a:buFont typeface="Arial"/>
              <a:buChar char="•"/>
            </a:pPr>
            <a:r>
              <a:rPr lang="en-US" sz="3000">
                <a:solidFill>
                  <a:srgbClr val="000000"/>
                </a:solidFill>
                <a:latin typeface="Quicksand"/>
              </a:rPr>
              <a:t>Heart disease</a:t>
            </a:r>
          </a:p>
          <a:p>
            <a:pPr marL="647700" lvl="1" indent="-323850">
              <a:lnSpc>
                <a:spcPts val="3300"/>
              </a:lnSpc>
              <a:buFont typeface="Arial"/>
              <a:buChar char="•"/>
            </a:pPr>
            <a:r>
              <a:rPr lang="en-US" sz="3000">
                <a:solidFill>
                  <a:srgbClr val="000000"/>
                </a:solidFill>
                <a:latin typeface="Quicksand"/>
              </a:rPr>
              <a:t>Mental health conditions</a:t>
            </a:r>
          </a:p>
          <a:p>
            <a:pPr marL="647700" lvl="1" indent="-323850">
              <a:lnSpc>
                <a:spcPts val="3300"/>
              </a:lnSpc>
              <a:buFont typeface="Arial"/>
              <a:buChar char="•"/>
            </a:pPr>
            <a:r>
              <a:rPr lang="en-US" sz="3000">
                <a:solidFill>
                  <a:srgbClr val="000000"/>
                </a:solidFill>
                <a:latin typeface="Quicksand"/>
              </a:rPr>
              <a:t>Diabetes, obesity</a:t>
            </a:r>
          </a:p>
          <a:p>
            <a:pPr>
              <a:lnSpc>
                <a:spcPts val="3300"/>
              </a:lnSpc>
            </a:pPr>
            <a:endParaRPr lang="en-US" sz="3000">
              <a:solidFill>
                <a:srgbClr val="000000"/>
              </a:solidFill>
              <a:latin typeface="Quicksand"/>
            </a:endParaRPr>
          </a:p>
        </p:txBody>
      </p:sp>
      <p:grpSp>
        <p:nvGrpSpPr>
          <p:cNvPr id="13" name="Group 13"/>
          <p:cNvGrpSpPr/>
          <p:nvPr/>
        </p:nvGrpSpPr>
        <p:grpSpPr>
          <a:xfrm>
            <a:off x="10367247" y="4078097"/>
            <a:ext cx="5971705" cy="1165301"/>
            <a:chOff x="0" y="0"/>
            <a:chExt cx="1572795" cy="306911"/>
          </a:xfrm>
        </p:grpSpPr>
        <p:sp>
          <p:nvSpPr>
            <p:cNvPr id="14" name="Freeform 14"/>
            <p:cNvSpPr/>
            <p:nvPr/>
          </p:nvSpPr>
          <p:spPr>
            <a:xfrm>
              <a:off x="0" y="0"/>
              <a:ext cx="1572795" cy="306911"/>
            </a:xfrm>
            <a:custGeom>
              <a:avLst/>
              <a:gdLst/>
              <a:ahLst/>
              <a:cxnLst/>
              <a:rect l="l" t="t" r="r" b="b"/>
              <a:pathLst>
                <a:path w="1572795" h="306911">
                  <a:moveTo>
                    <a:pt x="66118" y="0"/>
                  </a:moveTo>
                  <a:lnTo>
                    <a:pt x="1506677" y="0"/>
                  </a:lnTo>
                  <a:cubicBezTo>
                    <a:pt x="1543193" y="0"/>
                    <a:pt x="1572795" y="29602"/>
                    <a:pt x="1572795" y="66118"/>
                  </a:cubicBezTo>
                  <a:lnTo>
                    <a:pt x="1572795" y="240793"/>
                  </a:lnTo>
                  <a:cubicBezTo>
                    <a:pt x="1572795" y="258328"/>
                    <a:pt x="1565829" y="275146"/>
                    <a:pt x="1553429" y="287545"/>
                  </a:cubicBezTo>
                  <a:cubicBezTo>
                    <a:pt x="1541030" y="299945"/>
                    <a:pt x="1524212" y="306911"/>
                    <a:pt x="1506677" y="306911"/>
                  </a:cubicBezTo>
                  <a:lnTo>
                    <a:pt x="66118" y="306911"/>
                  </a:lnTo>
                  <a:cubicBezTo>
                    <a:pt x="29602" y="306911"/>
                    <a:pt x="0" y="277309"/>
                    <a:pt x="0" y="240793"/>
                  </a:cubicBezTo>
                  <a:lnTo>
                    <a:pt x="0" y="66118"/>
                  </a:lnTo>
                  <a:cubicBezTo>
                    <a:pt x="0" y="29602"/>
                    <a:pt x="29602" y="0"/>
                    <a:pt x="66118" y="0"/>
                  </a:cubicBezTo>
                  <a:close/>
                </a:path>
              </a:pathLst>
            </a:custGeom>
            <a:solidFill>
              <a:srgbClr val="F4ABBA"/>
            </a:solidFill>
          </p:spPr>
          <p:txBody>
            <a:bodyPr/>
            <a:lstStyle/>
            <a:p>
              <a:endParaRPr lang="en-CA"/>
            </a:p>
          </p:txBody>
        </p:sp>
        <p:sp>
          <p:nvSpPr>
            <p:cNvPr id="15" name="TextBox 15"/>
            <p:cNvSpPr txBox="1"/>
            <p:nvPr/>
          </p:nvSpPr>
          <p:spPr>
            <a:xfrm>
              <a:off x="0" y="0"/>
              <a:ext cx="1553478" cy="306911"/>
            </a:xfrm>
            <a:prstGeom prst="rect">
              <a:avLst/>
            </a:prstGeom>
          </p:spPr>
          <p:txBody>
            <a:bodyPr lIns="50800" tIns="50800" rIns="50800" bIns="50800" rtlCol="0" anchor="ctr"/>
            <a:lstStyle/>
            <a:p>
              <a:pPr algn="ctr">
                <a:lnSpc>
                  <a:spcPts val="3597"/>
                </a:lnSpc>
              </a:pPr>
              <a:r>
                <a:rPr lang="en-US" sz="2997" dirty="0">
                  <a:solidFill>
                    <a:srgbClr val="000000"/>
                  </a:solidFill>
                  <a:latin typeface="Quicksand Bold"/>
                </a:rPr>
                <a:t>Some effects include:</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A9FEE"/>
        </a:solidFill>
        <a:effectLst/>
      </p:bgPr>
    </p:bg>
    <p:spTree>
      <p:nvGrpSpPr>
        <p:cNvPr id="1" name=""/>
        <p:cNvGrpSpPr/>
        <p:nvPr/>
      </p:nvGrpSpPr>
      <p:grpSpPr>
        <a:xfrm>
          <a:off x="0" y="0"/>
          <a:ext cx="0" cy="0"/>
          <a:chOff x="0" y="0"/>
          <a:chExt cx="0" cy="0"/>
        </a:xfrm>
      </p:grpSpPr>
      <p:pic>
        <p:nvPicPr>
          <p:cNvPr id="5" name="Online Media 4" descr="How stress affects your body - Sharon Horesh Bergquist">
            <a:hlinkClick r:id="" action="ppaction://media"/>
            <a:extLst>
              <a:ext uri="{FF2B5EF4-FFF2-40B4-BE49-F238E27FC236}">
                <a16:creationId xmlns:a16="http://schemas.microsoft.com/office/drawing/2014/main" id="{88896A3E-E5C2-B480-3982-230B2DC66E00}"/>
              </a:ext>
            </a:extLst>
          </p:cNvPr>
          <p:cNvPicPr>
            <a:picLocks noRot="1" noChangeAspect="1"/>
          </p:cNvPicPr>
          <p:nvPr>
            <a:videoFile r:link="rId1"/>
          </p:nvPr>
        </p:nvPicPr>
        <p:blipFill>
          <a:blip r:embed="rId4"/>
          <a:stretch>
            <a:fillRect/>
          </a:stretch>
        </p:blipFill>
        <p:spPr>
          <a:xfrm>
            <a:off x="0" y="-22860"/>
            <a:ext cx="18247540" cy="10309860"/>
          </a:xfrm>
          <a:prstGeom prst="rect">
            <a:avLst/>
          </a:prstGeom>
        </p:spPr>
      </p:pic>
    </p:spTree>
    <p:extLst>
      <p:ext uri="{BB962C8B-B14F-4D97-AF65-F5344CB8AC3E}">
        <p14:creationId xmlns:p14="http://schemas.microsoft.com/office/powerpoint/2010/main" val="420814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9B9B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123448" flipH="1">
            <a:off x="-4980953" y="1137860"/>
            <a:ext cx="16293295" cy="8235520"/>
          </a:xfrm>
          <a:prstGeom prst="rect">
            <a:avLst/>
          </a:prstGeom>
        </p:spPr>
      </p:pic>
      <p:sp>
        <p:nvSpPr>
          <p:cNvPr id="3" name="TextBox 3"/>
          <p:cNvSpPr txBox="1"/>
          <p:nvPr/>
        </p:nvSpPr>
        <p:spPr>
          <a:xfrm>
            <a:off x="7924794" y="1153983"/>
            <a:ext cx="8925925" cy="2857500"/>
          </a:xfrm>
          <a:prstGeom prst="rect">
            <a:avLst/>
          </a:prstGeom>
        </p:spPr>
        <p:txBody>
          <a:bodyPr lIns="0" tIns="0" rIns="0" bIns="0" rtlCol="0" anchor="t">
            <a:spAutoFit/>
          </a:bodyPr>
          <a:lstStyle/>
          <a:p>
            <a:pPr>
              <a:lnSpc>
                <a:spcPts val="7200"/>
              </a:lnSpc>
            </a:pPr>
            <a:r>
              <a:rPr lang="en-US" sz="6000" dirty="0">
                <a:solidFill>
                  <a:srgbClr val="000000"/>
                </a:solidFill>
                <a:latin typeface="Aloja"/>
              </a:rPr>
              <a:t>Stress and the Cardiovascular System</a:t>
            </a:r>
          </a:p>
          <a:p>
            <a:pPr marL="0" lvl="0" indent="0">
              <a:lnSpc>
                <a:spcPts val="7200"/>
              </a:lnSpc>
              <a:spcBef>
                <a:spcPct val="0"/>
              </a:spcBef>
            </a:pPr>
            <a:endParaRPr lang="en-US" sz="6000" dirty="0">
              <a:solidFill>
                <a:srgbClr val="000000"/>
              </a:solidFill>
              <a:latin typeface="Aloja"/>
            </a:endParaRPr>
          </a:p>
        </p:txBody>
      </p:sp>
      <p:sp>
        <p:nvSpPr>
          <p:cNvPr id="4" name="TextBox 4"/>
          <p:cNvSpPr txBox="1"/>
          <p:nvPr/>
        </p:nvSpPr>
        <p:spPr>
          <a:xfrm>
            <a:off x="7924794" y="3885673"/>
            <a:ext cx="8925925" cy="4581525"/>
          </a:xfrm>
          <a:prstGeom prst="rect">
            <a:avLst/>
          </a:prstGeom>
        </p:spPr>
        <p:txBody>
          <a:bodyPr lIns="0" tIns="0" rIns="0" bIns="0" rtlCol="0" anchor="t">
            <a:spAutoFit/>
          </a:bodyPr>
          <a:lstStyle/>
          <a:p>
            <a:pPr marL="647700" lvl="1" indent="-323850">
              <a:lnSpc>
                <a:spcPts val="3600"/>
              </a:lnSpc>
              <a:buFont typeface="Arial"/>
              <a:buChar char="•"/>
            </a:pPr>
            <a:r>
              <a:rPr lang="en-US" sz="3000">
                <a:solidFill>
                  <a:srgbClr val="000000"/>
                </a:solidFill>
                <a:latin typeface="Quicksand"/>
              </a:rPr>
              <a:t>Transports blood to cells and organs</a:t>
            </a:r>
          </a:p>
          <a:p>
            <a:pPr marL="647700" lvl="1" indent="-323850">
              <a:lnSpc>
                <a:spcPts val="3600"/>
              </a:lnSpc>
              <a:buFont typeface="Arial"/>
              <a:buChar char="•"/>
            </a:pPr>
            <a:r>
              <a:rPr lang="en-US" sz="3000">
                <a:solidFill>
                  <a:srgbClr val="000000"/>
                </a:solidFill>
                <a:latin typeface="Quicksand"/>
              </a:rPr>
              <a:t>Stress on the circulatory system may cause release of oxytocin and vasopressin</a:t>
            </a:r>
          </a:p>
          <a:p>
            <a:pPr marL="647700" lvl="1" indent="-323850">
              <a:lnSpc>
                <a:spcPts val="3600"/>
              </a:lnSpc>
              <a:buFont typeface="Arial"/>
              <a:buChar char="•"/>
            </a:pPr>
            <a:r>
              <a:rPr lang="en-US" sz="3000">
                <a:solidFill>
                  <a:srgbClr val="000000"/>
                </a:solidFill>
                <a:latin typeface="Quicksand"/>
              </a:rPr>
              <a:t>Both can constrict blood vessels, leading to increased blood pressure (hypertension)</a:t>
            </a:r>
          </a:p>
          <a:p>
            <a:pPr marL="647700" lvl="1" indent="-323850">
              <a:lnSpc>
                <a:spcPts val="3600"/>
              </a:lnSpc>
              <a:buFont typeface="Arial"/>
              <a:buChar char="•"/>
            </a:pPr>
            <a:r>
              <a:rPr lang="en-US" sz="3000">
                <a:solidFill>
                  <a:srgbClr val="000000"/>
                </a:solidFill>
                <a:latin typeface="Quicksand"/>
              </a:rPr>
              <a:t>Heart responds with increased force of contraction</a:t>
            </a:r>
          </a:p>
          <a:p>
            <a:pPr marL="647700" lvl="1" indent="-323850">
              <a:lnSpc>
                <a:spcPts val="3600"/>
              </a:lnSpc>
              <a:buFont typeface="Arial"/>
              <a:buChar char="•"/>
            </a:pPr>
            <a:r>
              <a:rPr lang="en-US" sz="3000">
                <a:solidFill>
                  <a:srgbClr val="000000"/>
                </a:solidFill>
                <a:latin typeface="Quicksand"/>
              </a:rPr>
              <a:t>Stress increases cholesterol which also increase risk of heart disease, and strokes</a:t>
            </a:r>
          </a:p>
          <a:p>
            <a:pPr>
              <a:lnSpc>
                <a:spcPts val="3600"/>
              </a:lnSpc>
            </a:pPr>
            <a:endParaRPr lang="en-US" sz="3000">
              <a:solidFill>
                <a:srgbClr val="000000"/>
              </a:solidFill>
              <a:latin typeface="Quicksand"/>
            </a:endParaRPr>
          </a:p>
        </p:txBody>
      </p:sp>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60098" y="1268283"/>
            <a:ext cx="4902150" cy="7750434"/>
          </a:xfrm>
          <a:prstGeom prst="rect">
            <a:avLst/>
          </a:prstGeom>
        </p:spPr>
      </p:pic>
      <p:pic>
        <p:nvPicPr>
          <p:cNvPr id="6" name="Recording (4)">
            <a:hlinkClick r:id="" action="ppaction://media"/>
            <a:extLst>
              <a:ext uri="{FF2B5EF4-FFF2-40B4-BE49-F238E27FC236}">
                <a16:creationId xmlns:a16="http://schemas.microsoft.com/office/drawing/2014/main" id="{CAF19AC4-AFA1-C674-52AF-1219FAD16CF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781800" y="17145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9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9D5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123448" flipH="1">
            <a:off x="-4980953" y="1137860"/>
            <a:ext cx="16293295" cy="8235520"/>
          </a:xfrm>
          <a:prstGeom prst="rect">
            <a:avLst/>
          </a:prstGeom>
        </p:spPr>
      </p:pic>
      <p:pic>
        <p:nvPicPr>
          <p:cNvPr id="3" name="Picture 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17241" y="881654"/>
            <a:ext cx="9547540" cy="8747934"/>
          </a:xfrm>
          <a:prstGeom prst="rect">
            <a:avLst/>
          </a:prstGeom>
        </p:spPr>
      </p:pic>
      <p:sp>
        <p:nvSpPr>
          <p:cNvPr id="4" name="TextBox 4"/>
          <p:cNvSpPr txBox="1"/>
          <p:nvPr/>
        </p:nvSpPr>
        <p:spPr>
          <a:xfrm>
            <a:off x="7643894" y="1153983"/>
            <a:ext cx="9615406" cy="2857500"/>
          </a:xfrm>
          <a:prstGeom prst="rect">
            <a:avLst/>
          </a:prstGeom>
        </p:spPr>
        <p:txBody>
          <a:bodyPr lIns="0" tIns="0" rIns="0" bIns="0" rtlCol="0" anchor="t">
            <a:spAutoFit/>
          </a:bodyPr>
          <a:lstStyle/>
          <a:p>
            <a:pPr>
              <a:lnSpc>
                <a:spcPts val="7200"/>
              </a:lnSpc>
            </a:pPr>
            <a:r>
              <a:rPr lang="en-US" sz="6000">
                <a:solidFill>
                  <a:srgbClr val="000000"/>
                </a:solidFill>
                <a:latin typeface="Aloja"/>
              </a:rPr>
              <a:t>Stress and the Gastrointestinal System</a:t>
            </a:r>
          </a:p>
          <a:p>
            <a:pPr marL="0" lvl="0" indent="0">
              <a:lnSpc>
                <a:spcPts val="7200"/>
              </a:lnSpc>
              <a:spcBef>
                <a:spcPct val="0"/>
              </a:spcBef>
            </a:pPr>
            <a:endParaRPr lang="en-US" sz="6000">
              <a:solidFill>
                <a:srgbClr val="000000"/>
              </a:solidFill>
              <a:latin typeface="Aloja"/>
            </a:endParaRPr>
          </a:p>
        </p:txBody>
      </p:sp>
      <p:sp>
        <p:nvSpPr>
          <p:cNvPr id="5" name="TextBox 5"/>
          <p:cNvSpPr txBox="1"/>
          <p:nvPr/>
        </p:nvSpPr>
        <p:spPr>
          <a:xfrm>
            <a:off x="7924794" y="3885673"/>
            <a:ext cx="8925925" cy="3667125"/>
          </a:xfrm>
          <a:prstGeom prst="rect">
            <a:avLst/>
          </a:prstGeom>
        </p:spPr>
        <p:txBody>
          <a:bodyPr lIns="0" tIns="0" rIns="0" bIns="0" rtlCol="0" anchor="t">
            <a:spAutoFit/>
          </a:bodyPr>
          <a:lstStyle/>
          <a:p>
            <a:pPr marL="647700" lvl="1" indent="-323850">
              <a:lnSpc>
                <a:spcPts val="3600"/>
              </a:lnSpc>
              <a:buFont typeface="Arial"/>
              <a:buChar char="•"/>
            </a:pPr>
            <a:r>
              <a:rPr lang="en-US" sz="3000">
                <a:solidFill>
                  <a:srgbClr val="000000"/>
                </a:solidFill>
                <a:latin typeface="Quicksand"/>
              </a:rPr>
              <a:t>Responsible for digestion</a:t>
            </a:r>
          </a:p>
          <a:p>
            <a:pPr marL="647700" lvl="1" indent="-323850">
              <a:lnSpc>
                <a:spcPts val="3600"/>
              </a:lnSpc>
              <a:buFont typeface="Arial"/>
              <a:buChar char="•"/>
            </a:pPr>
            <a:r>
              <a:rPr lang="en-US" sz="3000">
                <a:solidFill>
                  <a:srgbClr val="000000"/>
                </a:solidFill>
                <a:latin typeface="Quicksand"/>
              </a:rPr>
              <a:t>Stress reduces saliva production and can prompt either overproduction or underproduction of digestive acids</a:t>
            </a:r>
          </a:p>
          <a:p>
            <a:pPr marL="647700" lvl="1" indent="-323850">
              <a:lnSpc>
                <a:spcPts val="3600"/>
              </a:lnSpc>
              <a:buFont typeface="Arial"/>
              <a:buChar char="•"/>
            </a:pPr>
            <a:r>
              <a:rPr lang="en-US" sz="3000">
                <a:solidFill>
                  <a:srgbClr val="000000"/>
                </a:solidFill>
                <a:latin typeface="Quicksand"/>
              </a:rPr>
              <a:t>Stress can alter peristalsis, the rhythmic movement of food, leading to bowel distress and diseases</a:t>
            </a:r>
          </a:p>
          <a:p>
            <a:pPr>
              <a:lnSpc>
                <a:spcPts val="3600"/>
              </a:lnSpc>
            </a:pPr>
            <a:endParaRPr lang="en-US" sz="3000">
              <a:solidFill>
                <a:srgbClr val="000000"/>
              </a:solidFill>
              <a:latin typeface="Quicksand"/>
            </a:endParaRPr>
          </a:p>
        </p:txBody>
      </p:sp>
      <p:pic>
        <p:nvPicPr>
          <p:cNvPr id="6" name="Recording">
            <a:hlinkClick r:id="" action="ppaction://media"/>
            <a:extLst>
              <a:ext uri="{FF2B5EF4-FFF2-40B4-BE49-F238E27FC236}">
                <a16:creationId xmlns:a16="http://schemas.microsoft.com/office/drawing/2014/main" id="{101AA821-3E66-CB1C-2347-F5DE88B526A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4020800" y="115398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9D5F1"/>
        </a:solidFill>
        <a:effectLst/>
      </p:bgPr>
    </p:bg>
    <p:spTree>
      <p:nvGrpSpPr>
        <p:cNvPr id="1" name=""/>
        <p:cNvGrpSpPr/>
        <p:nvPr/>
      </p:nvGrpSpPr>
      <p:grpSpPr>
        <a:xfrm>
          <a:off x="0" y="0"/>
          <a:ext cx="0" cy="0"/>
          <a:chOff x="0" y="0"/>
          <a:chExt cx="0" cy="0"/>
        </a:xfrm>
      </p:grpSpPr>
      <p:pic>
        <p:nvPicPr>
          <p:cNvPr id="3" name="Online Media 2" descr="alone with my thoughts. 🧺 calm lofi mix">
            <a:hlinkClick r:id="" action="ppaction://media"/>
            <a:extLst>
              <a:ext uri="{FF2B5EF4-FFF2-40B4-BE49-F238E27FC236}">
                <a16:creationId xmlns:a16="http://schemas.microsoft.com/office/drawing/2014/main" id="{D7C0CF6E-A98E-9284-14B3-A2293572CC16}"/>
              </a:ext>
            </a:extLst>
          </p:cNvPr>
          <p:cNvPicPr>
            <a:picLocks noRot="1" noChangeAspect="1"/>
          </p:cNvPicPr>
          <p:nvPr>
            <a:videoFile r:link="rId1"/>
          </p:nvPr>
        </p:nvPicPr>
        <p:blipFill>
          <a:blip r:embed="rId4"/>
          <a:stretch>
            <a:fillRect/>
          </a:stretch>
        </p:blipFill>
        <p:spPr>
          <a:xfrm>
            <a:off x="0" y="-22860"/>
            <a:ext cx="18288000" cy="10332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ABB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123448" flipH="1">
            <a:off x="-4980953" y="1137860"/>
            <a:ext cx="16293295" cy="8235520"/>
          </a:xfrm>
          <a:prstGeom prst="rect">
            <a:avLst/>
          </a:prstGeom>
        </p:spPr>
      </p:pic>
      <p:pic>
        <p:nvPicPr>
          <p:cNvPr id="3" name="Picture 3"/>
          <p:cNvPicPr>
            <a:picLocks noChangeAspect="1"/>
          </p:cNvPicPr>
          <p:nvPr/>
        </p:nvPicPr>
        <p:blipFill>
          <a:blip r:embed="rId7"/>
          <a:srcRect/>
          <a:stretch>
            <a:fillRect/>
          </a:stretch>
        </p:blipFill>
        <p:spPr>
          <a:xfrm>
            <a:off x="1028700" y="2463583"/>
            <a:ext cx="9047221" cy="6638398"/>
          </a:xfrm>
          <a:prstGeom prst="rect">
            <a:avLst/>
          </a:prstGeom>
        </p:spPr>
      </p:pic>
      <p:sp>
        <p:nvSpPr>
          <p:cNvPr id="4" name="TextBox 4"/>
          <p:cNvSpPr txBox="1"/>
          <p:nvPr/>
        </p:nvSpPr>
        <p:spPr>
          <a:xfrm>
            <a:off x="7924794" y="2915293"/>
            <a:ext cx="8925925" cy="4124325"/>
          </a:xfrm>
          <a:prstGeom prst="rect">
            <a:avLst/>
          </a:prstGeom>
        </p:spPr>
        <p:txBody>
          <a:bodyPr lIns="0" tIns="0" rIns="0" bIns="0" rtlCol="0" anchor="t">
            <a:spAutoFit/>
          </a:bodyPr>
          <a:lstStyle/>
          <a:p>
            <a:pPr marL="647700" lvl="1" indent="-323850">
              <a:lnSpc>
                <a:spcPts val="3600"/>
              </a:lnSpc>
              <a:buFont typeface="Arial"/>
              <a:buChar char="•"/>
            </a:pPr>
            <a:r>
              <a:rPr lang="en-US" sz="3000" dirty="0">
                <a:solidFill>
                  <a:srgbClr val="000000"/>
                </a:solidFill>
                <a:latin typeface="Quicksand"/>
              </a:rPr>
              <a:t>Stress results in tensing, known as </a:t>
            </a:r>
            <a:r>
              <a:rPr lang="en-US" sz="3000" b="1" dirty="0">
                <a:solidFill>
                  <a:srgbClr val="000000"/>
                </a:solidFill>
                <a:latin typeface="Quicksand"/>
              </a:rPr>
              <a:t>bracing</a:t>
            </a:r>
          </a:p>
          <a:p>
            <a:pPr marL="647700" lvl="1" indent="-323850">
              <a:lnSpc>
                <a:spcPts val="3600"/>
              </a:lnSpc>
              <a:buFont typeface="Arial"/>
              <a:buChar char="•"/>
            </a:pPr>
            <a:r>
              <a:rPr lang="en-US" sz="3000" dirty="0">
                <a:solidFill>
                  <a:srgbClr val="000000"/>
                </a:solidFill>
                <a:latin typeface="Quicksand"/>
              </a:rPr>
              <a:t>Bracing leads to the:</a:t>
            </a:r>
          </a:p>
          <a:p>
            <a:pPr marL="1295400" lvl="2" indent="-431800">
              <a:lnSpc>
                <a:spcPts val="3600"/>
              </a:lnSpc>
              <a:buFont typeface="Arial"/>
              <a:buChar char="⚬"/>
            </a:pPr>
            <a:r>
              <a:rPr lang="en-US" sz="3000" dirty="0">
                <a:solidFill>
                  <a:srgbClr val="000000"/>
                </a:solidFill>
                <a:latin typeface="Quicksand"/>
              </a:rPr>
              <a:t>Development of muscle pain and aches</a:t>
            </a:r>
          </a:p>
          <a:p>
            <a:pPr marL="1295400" lvl="2" indent="-431800">
              <a:lnSpc>
                <a:spcPts val="3600"/>
              </a:lnSpc>
              <a:buFont typeface="Arial"/>
              <a:buChar char="⚬"/>
            </a:pPr>
            <a:r>
              <a:rPr lang="en-US" sz="3000" dirty="0">
                <a:solidFill>
                  <a:srgbClr val="000000"/>
                </a:solidFill>
                <a:latin typeface="Quicksand"/>
              </a:rPr>
              <a:t>Contraction of smooth muscles that control the contraction of internal organs</a:t>
            </a:r>
          </a:p>
          <a:p>
            <a:pPr marL="647700" lvl="1" indent="-323850">
              <a:lnSpc>
                <a:spcPts val="3600"/>
              </a:lnSpc>
              <a:buFont typeface="Arial"/>
              <a:buChar char="•"/>
            </a:pPr>
            <a:r>
              <a:rPr lang="en-US" sz="3000" dirty="0">
                <a:solidFill>
                  <a:srgbClr val="000000"/>
                </a:solidFill>
                <a:latin typeface="Quicksand"/>
              </a:rPr>
              <a:t>Smooth muscles controlling the contraction of internal organs can be affected by bracing as well</a:t>
            </a:r>
          </a:p>
          <a:p>
            <a:pPr>
              <a:lnSpc>
                <a:spcPts val="3600"/>
              </a:lnSpc>
            </a:pPr>
            <a:endParaRPr lang="en-US" sz="3000" dirty="0">
              <a:solidFill>
                <a:srgbClr val="000000"/>
              </a:solidFill>
              <a:latin typeface="Quicksand"/>
            </a:endParaRPr>
          </a:p>
        </p:txBody>
      </p:sp>
      <p:sp>
        <p:nvSpPr>
          <p:cNvPr id="5" name="TextBox 5"/>
          <p:cNvSpPr txBox="1"/>
          <p:nvPr/>
        </p:nvSpPr>
        <p:spPr>
          <a:xfrm>
            <a:off x="7924794" y="1153983"/>
            <a:ext cx="9104680" cy="1943100"/>
          </a:xfrm>
          <a:prstGeom prst="rect">
            <a:avLst/>
          </a:prstGeom>
        </p:spPr>
        <p:txBody>
          <a:bodyPr lIns="0" tIns="0" rIns="0" bIns="0" rtlCol="0" anchor="t">
            <a:spAutoFit/>
          </a:bodyPr>
          <a:lstStyle/>
          <a:p>
            <a:pPr>
              <a:lnSpc>
                <a:spcPts val="7200"/>
              </a:lnSpc>
            </a:pPr>
            <a:r>
              <a:rPr lang="en-US" sz="6000">
                <a:solidFill>
                  <a:srgbClr val="000000"/>
                </a:solidFill>
                <a:latin typeface="Aloja"/>
              </a:rPr>
              <a:t>Stress and the Muscles</a:t>
            </a:r>
          </a:p>
          <a:p>
            <a:pPr marL="0" lvl="0" indent="0">
              <a:lnSpc>
                <a:spcPts val="7200"/>
              </a:lnSpc>
              <a:spcBef>
                <a:spcPct val="0"/>
              </a:spcBef>
            </a:pPr>
            <a:endParaRPr lang="en-US" sz="6000">
              <a:solidFill>
                <a:srgbClr val="000000"/>
              </a:solidFill>
              <a:latin typeface="Aloja"/>
            </a:endParaRPr>
          </a:p>
        </p:txBody>
      </p:sp>
      <p:pic>
        <p:nvPicPr>
          <p:cNvPr id="6" name="Recording (3)">
            <a:hlinkClick r:id="" action="ppaction://media"/>
            <a:extLst>
              <a:ext uri="{FF2B5EF4-FFF2-40B4-BE49-F238E27FC236}">
                <a16:creationId xmlns:a16="http://schemas.microsoft.com/office/drawing/2014/main" id="{D125C1B1-13AC-916D-5B4F-B6D1FAAA24E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705600" y="119918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CC4A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123448" flipH="1">
            <a:off x="-4980953" y="1137860"/>
            <a:ext cx="16293295" cy="8235520"/>
          </a:xfrm>
          <a:prstGeom prst="rect">
            <a:avLst/>
          </a:prstGeom>
        </p:spPr>
      </p:pic>
      <p:sp>
        <p:nvSpPr>
          <p:cNvPr id="3" name="TextBox 3"/>
          <p:cNvSpPr txBox="1"/>
          <p:nvPr/>
        </p:nvSpPr>
        <p:spPr>
          <a:xfrm>
            <a:off x="7924794" y="1153983"/>
            <a:ext cx="8925925" cy="1943100"/>
          </a:xfrm>
          <a:prstGeom prst="rect">
            <a:avLst/>
          </a:prstGeom>
        </p:spPr>
        <p:txBody>
          <a:bodyPr lIns="0" tIns="0" rIns="0" bIns="0" rtlCol="0" anchor="t">
            <a:spAutoFit/>
          </a:bodyPr>
          <a:lstStyle/>
          <a:p>
            <a:pPr>
              <a:lnSpc>
                <a:spcPts val="7200"/>
              </a:lnSpc>
            </a:pPr>
            <a:r>
              <a:rPr lang="en-US" sz="6000">
                <a:solidFill>
                  <a:srgbClr val="000000"/>
                </a:solidFill>
                <a:latin typeface="Aloja"/>
              </a:rPr>
              <a:t>Stress and the Skin</a:t>
            </a:r>
          </a:p>
          <a:p>
            <a:pPr marL="0" lvl="0" indent="0">
              <a:lnSpc>
                <a:spcPts val="7200"/>
              </a:lnSpc>
              <a:spcBef>
                <a:spcPct val="0"/>
              </a:spcBef>
            </a:pPr>
            <a:endParaRPr lang="en-US" sz="6000">
              <a:solidFill>
                <a:srgbClr val="000000"/>
              </a:solidFill>
              <a:latin typeface="Aloja"/>
            </a:endParaRPr>
          </a:p>
        </p:txBody>
      </p:sp>
      <p:sp>
        <p:nvSpPr>
          <p:cNvPr id="4" name="TextBox 4"/>
          <p:cNvSpPr txBox="1"/>
          <p:nvPr/>
        </p:nvSpPr>
        <p:spPr>
          <a:xfrm>
            <a:off x="7924794" y="3038475"/>
            <a:ext cx="8925925" cy="4581525"/>
          </a:xfrm>
          <a:prstGeom prst="rect">
            <a:avLst/>
          </a:prstGeom>
        </p:spPr>
        <p:txBody>
          <a:bodyPr lIns="0" tIns="0" rIns="0" bIns="0" rtlCol="0" anchor="t">
            <a:spAutoFit/>
          </a:bodyPr>
          <a:lstStyle/>
          <a:p>
            <a:pPr marL="647700" lvl="1" indent="-323850">
              <a:lnSpc>
                <a:spcPts val="3600"/>
              </a:lnSpc>
              <a:buFont typeface="Arial"/>
              <a:buChar char="•"/>
            </a:pPr>
            <a:r>
              <a:rPr lang="en-US" sz="3000">
                <a:solidFill>
                  <a:srgbClr val="000000"/>
                </a:solidFill>
                <a:latin typeface="Quicksand"/>
              </a:rPr>
              <a:t>Stress can aggravate many skin conditions like acne, eczema, rashes, itching</a:t>
            </a:r>
          </a:p>
          <a:p>
            <a:pPr marL="647700" lvl="1" indent="-323850">
              <a:lnSpc>
                <a:spcPts val="3600"/>
              </a:lnSpc>
              <a:buFont typeface="Arial"/>
              <a:buChar char="•"/>
            </a:pPr>
            <a:r>
              <a:rPr lang="en-US" sz="3000">
                <a:solidFill>
                  <a:srgbClr val="000000"/>
                </a:solidFill>
                <a:latin typeface="Quicksand"/>
              </a:rPr>
              <a:t>Stress may lead to nervous habits that may damage skin</a:t>
            </a:r>
          </a:p>
          <a:p>
            <a:pPr marL="647700" lvl="1" indent="-323850">
              <a:lnSpc>
                <a:spcPts val="3600"/>
              </a:lnSpc>
              <a:buFont typeface="Arial"/>
              <a:buChar char="•"/>
            </a:pPr>
            <a:r>
              <a:rPr lang="en-US" sz="3000">
                <a:solidFill>
                  <a:srgbClr val="000000"/>
                </a:solidFill>
                <a:latin typeface="Quicksand"/>
              </a:rPr>
              <a:t>Stress can induce the body to make higher amounts of oil</a:t>
            </a:r>
          </a:p>
          <a:p>
            <a:pPr marL="647700" lvl="1" indent="-323850">
              <a:lnSpc>
                <a:spcPts val="3600"/>
              </a:lnSpc>
              <a:buFont typeface="Arial"/>
              <a:buChar char="•"/>
            </a:pPr>
            <a:r>
              <a:rPr lang="en-US" sz="3000">
                <a:solidFill>
                  <a:srgbClr val="000000"/>
                </a:solidFill>
                <a:latin typeface="Quicksand"/>
              </a:rPr>
              <a:t>Stress causes increased perspiration and vasoconstriction</a:t>
            </a:r>
          </a:p>
          <a:p>
            <a:pPr marL="647700" lvl="1" indent="-323850">
              <a:lnSpc>
                <a:spcPts val="3600"/>
              </a:lnSpc>
              <a:buFont typeface="Arial"/>
              <a:buChar char="•"/>
            </a:pPr>
            <a:r>
              <a:rPr lang="en-US" sz="3000">
                <a:solidFill>
                  <a:srgbClr val="000000"/>
                </a:solidFill>
                <a:latin typeface="Quicksand"/>
              </a:rPr>
              <a:t>Changes the color of the skin</a:t>
            </a:r>
          </a:p>
          <a:p>
            <a:pPr>
              <a:lnSpc>
                <a:spcPts val="3600"/>
              </a:lnSpc>
            </a:pPr>
            <a:endParaRPr lang="en-US" sz="3000">
              <a:solidFill>
                <a:srgbClr val="000000"/>
              </a:solidFill>
              <a:latin typeface="Quicksand"/>
            </a:endParaRPr>
          </a:p>
        </p:txBody>
      </p:sp>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8700" y="2841720"/>
            <a:ext cx="5972752" cy="5798999"/>
          </a:xfrm>
          <a:prstGeom prst="rect">
            <a:avLst/>
          </a:prstGeom>
        </p:spPr>
      </p:pic>
      <p:pic>
        <p:nvPicPr>
          <p:cNvPr id="6" name="Recording (7)">
            <a:hlinkClick r:id="" action="ppaction://media"/>
            <a:extLst>
              <a:ext uri="{FF2B5EF4-FFF2-40B4-BE49-F238E27FC236}">
                <a16:creationId xmlns:a16="http://schemas.microsoft.com/office/drawing/2014/main" id="{9BBBCA18-DE30-1DBF-D671-79F1D130594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853523" y="115398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B9D5F1"/>
        </a:solidFill>
        <a:effectLst/>
      </p:bgPr>
    </p:bg>
    <p:spTree>
      <p:nvGrpSpPr>
        <p:cNvPr id="1" name=""/>
        <p:cNvGrpSpPr/>
        <p:nvPr/>
      </p:nvGrpSpPr>
      <p:grpSpPr>
        <a:xfrm>
          <a:off x="0" y="0"/>
          <a:ext cx="0" cy="0"/>
          <a:chOff x="0" y="0"/>
          <a:chExt cx="0" cy="0"/>
        </a:xfrm>
      </p:grpSpPr>
      <p:pic>
        <p:nvPicPr>
          <p:cNvPr id="2" name="Online Media 1" descr="How stress affects your brain - Madhumita Murgia">
            <a:hlinkClick r:id="" action="ppaction://media"/>
            <a:extLst>
              <a:ext uri="{FF2B5EF4-FFF2-40B4-BE49-F238E27FC236}">
                <a16:creationId xmlns:a16="http://schemas.microsoft.com/office/drawing/2014/main" id="{F243E7AA-F7CF-AB85-6317-28F124A36627}"/>
              </a:ext>
            </a:extLst>
          </p:cNvPr>
          <p:cNvPicPr>
            <a:picLocks noRot="1" noChangeAspect="1"/>
          </p:cNvPicPr>
          <p:nvPr>
            <a:videoFile r:link="rId1"/>
          </p:nvPr>
        </p:nvPicPr>
        <p:blipFill>
          <a:blip r:embed="rId4"/>
          <a:stretch>
            <a:fillRect/>
          </a:stretch>
        </p:blipFill>
        <p:spPr>
          <a:xfrm>
            <a:off x="0" y="-22860"/>
            <a:ext cx="18288000" cy="10332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B88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flipH="1" flipV="1">
            <a:off x="-4649234" y="3034396"/>
            <a:ext cx="14897253" cy="7529884"/>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2581749"/>
            <a:ext cx="7883380" cy="6378371"/>
          </a:xfrm>
          <a:prstGeom prst="rect">
            <a:avLst/>
          </a:prstGeom>
        </p:spPr>
      </p:pic>
      <p:sp>
        <p:nvSpPr>
          <p:cNvPr id="4" name="TextBox 4"/>
          <p:cNvSpPr txBox="1"/>
          <p:nvPr/>
        </p:nvSpPr>
        <p:spPr>
          <a:xfrm>
            <a:off x="9511044" y="3700090"/>
            <a:ext cx="7647911" cy="5718873"/>
          </a:xfrm>
          <a:prstGeom prst="rect">
            <a:avLst/>
          </a:prstGeom>
        </p:spPr>
        <p:txBody>
          <a:bodyPr lIns="0" tIns="0" rIns="0" bIns="0" rtlCol="0" anchor="t">
            <a:spAutoFit/>
          </a:bodyPr>
          <a:lstStyle/>
          <a:p>
            <a:pPr marL="457200" indent="-457200">
              <a:lnSpc>
                <a:spcPts val="4500"/>
              </a:lnSpc>
              <a:buFont typeface="Arial" panose="020B0604020202020204" pitchFamily="34" charset="0"/>
              <a:buChar char="•"/>
            </a:pPr>
            <a:r>
              <a:rPr lang="en-US" sz="3000" dirty="0">
                <a:solidFill>
                  <a:srgbClr val="000000"/>
                </a:solidFill>
                <a:latin typeface="Quicksand"/>
              </a:rPr>
              <a:t>Hans Selye developed the theory that stress affects the body in three phases:</a:t>
            </a:r>
          </a:p>
          <a:p>
            <a:pPr marL="971550" lvl="1" indent="-514350">
              <a:lnSpc>
                <a:spcPts val="4500"/>
              </a:lnSpc>
              <a:buFont typeface="+mj-lt"/>
              <a:buAutoNum type="arabicPeriod"/>
            </a:pPr>
            <a:r>
              <a:rPr lang="en-US" sz="3000" dirty="0">
                <a:solidFill>
                  <a:srgbClr val="000000"/>
                </a:solidFill>
                <a:latin typeface="Quicksand"/>
              </a:rPr>
              <a:t>Alarm Stage</a:t>
            </a:r>
          </a:p>
          <a:p>
            <a:pPr marL="971550" lvl="1" indent="-514350">
              <a:lnSpc>
                <a:spcPts val="4500"/>
              </a:lnSpc>
              <a:buFont typeface="+mj-lt"/>
              <a:buAutoNum type="arabicPeriod"/>
            </a:pPr>
            <a:r>
              <a:rPr lang="en-US" sz="3000" dirty="0">
                <a:solidFill>
                  <a:srgbClr val="000000"/>
                </a:solidFill>
                <a:latin typeface="Quicksand"/>
              </a:rPr>
              <a:t>Resistance Stage</a:t>
            </a:r>
          </a:p>
          <a:p>
            <a:pPr marL="971550" lvl="1" indent="-514350">
              <a:lnSpc>
                <a:spcPts val="4500"/>
              </a:lnSpc>
              <a:buFont typeface="+mj-lt"/>
              <a:buAutoNum type="arabicPeriod"/>
            </a:pPr>
            <a:r>
              <a:rPr lang="en-US" sz="3000" dirty="0">
                <a:solidFill>
                  <a:srgbClr val="000000"/>
                </a:solidFill>
                <a:latin typeface="Quicksand"/>
              </a:rPr>
              <a:t>Exhaustion Stage</a:t>
            </a:r>
            <a:br>
              <a:rPr lang="en-US" sz="3000" dirty="0">
                <a:solidFill>
                  <a:srgbClr val="000000"/>
                </a:solidFill>
                <a:latin typeface="Quicksand"/>
              </a:rPr>
            </a:br>
            <a:endParaRPr lang="en-US" sz="3000" dirty="0">
              <a:solidFill>
                <a:srgbClr val="000000"/>
              </a:solidFill>
              <a:latin typeface="Quicksand"/>
            </a:endParaRPr>
          </a:p>
          <a:p>
            <a:pPr marL="457200" indent="-457200">
              <a:lnSpc>
                <a:spcPts val="4500"/>
              </a:lnSpc>
              <a:buFont typeface="Arial" panose="020B0604020202020204" pitchFamily="34" charset="0"/>
              <a:buChar char="•"/>
            </a:pPr>
            <a:r>
              <a:rPr lang="en-US" sz="3000" dirty="0">
                <a:solidFill>
                  <a:srgbClr val="000000"/>
                </a:solidFill>
                <a:latin typeface="Quicksand"/>
              </a:rPr>
              <a:t>Said that stress is a major cause of disease because chronic stress causes long-term chemical changes</a:t>
            </a:r>
          </a:p>
          <a:p>
            <a:pPr>
              <a:lnSpc>
                <a:spcPts val="4500"/>
              </a:lnSpc>
            </a:pPr>
            <a:endParaRPr lang="en-US" sz="3000" dirty="0">
              <a:solidFill>
                <a:srgbClr val="000000"/>
              </a:solidFill>
              <a:latin typeface="Quicksand"/>
            </a:endParaRPr>
          </a:p>
        </p:txBody>
      </p:sp>
      <p:sp>
        <p:nvSpPr>
          <p:cNvPr id="5" name="TextBox 5"/>
          <p:cNvSpPr txBox="1"/>
          <p:nvPr/>
        </p:nvSpPr>
        <p:spPr>
          <a:xfrm>
            <a:off x="9144000" y="952500"/>
            <a:ext cx="8382000" cy="2385268"/>
          </a:xfrm>
          <a:prstGeom prst="rect">
            <a:avLst/>
          </a:prstGeom>
        </p:spPr>
        <p:txBody>
          <a:bodyPr wrap="square" lIns="0" tIns="0" rIns="0" bIns="0" rtlCol="0" anchor="t">
            <a:spAutoFit/>
          </a:bodyPr>
          <a:lstStyle/>
          <a:p>
            <a:pPr marL="0" lvl="0" indent="0" algn="ctr">
              <a:lnSpc>
                <a:spcPts val="9600"/>
              </a:lnSpc>
              <a:spcBef>
                <a:spcPct val="0"/>
              </a:spcBef>
            </a:pPr>
            <a:r>
              <a:rPr lang="en-US" sz="6000" dirty="0">
                <a:solidFill>
                  <a:srgbClr val="000000"/>
                </a:solidFill>
                <a:latin typeface="Aloja"/>
              </a:rPr>
              <a:t>General Adaptation Syndrome</a:t>
            </a:r>
          </a:p>
        </p:txBody>
      </p:sp>
    </p:spTree>
    <p:extLst>
      <p:ext uri="{BB962C8B-B14F-4D97-AF65-F5344CB8AC3E}">
        <p14:creationId xmlns:p14="http://schemas.microsoft.com/office/powerpoint/2010/main" val="4102718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9D5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9"/>
          <a:srcRect/>
          <a:stretch>
            <a:fillRect/>
          </a:stretch>
        </p:blipFill>
        <p:spPr>
          <a:xfrm>
            <a:off x="1335136" y="3434373"/>
            <a:ext cx="8099827" cy="5534882"/>
          </a:xfrm>
          <a:prstGeom prst="rect">
            <a:avLst/>
          </a:prstGeom>
        </p:spPr>
      </p:pic>
      <p:sp>
        <p:nvSpPr>
          <p:cNvPr id="3" name="TextBox 3"/>
          <p:cNvSpPr txBox="1"/>
          <p:nvPr/>
        </p:nvSpPr>
        <p:spPr>
          <a:xfrm>
            <a:off x="1335136" y="1714172"/>
            <a:ext cx="11857636" cy="1028700"/>
          </a:xfrm>
          <a:prstGeom prst="rect">
            <a:avLst/>
          </a:prstGeom>
        </p:spPr>
        <p:txBody>
          <a:bodyPr lIns="0" tIns="0" rIns="0" bIns="0" rtlCol="0" anchor="t">
            <a:spAutoFit/>
          </a:bodyPr>
          <a:lstStyle/>
          <a:p>
            <a:pPr marL="0" lvl="0" indent="0">
              <a:lnSpc>
                <a:spcPts val="7200"/>
              </a:lnSpc>
              <a:spcBef>
                <a:spcPct val="0"/>
              </a:spcBef>
            </a:pPr>
            <a:r>
              <a:rPr lang="en-US" sz="6000">
                <a:solidFill>
                  <a:srgbClr val="000000"/>
                </a:solidFill>
                <a:latin typeface="Aloja"/>
              </a:rPr>
              <a:t>Zones of Stress</a:t>
            </a:r>
          </a:p>
        </p:txBody>
      </p:sp>
      <p:sp>
        <p:nvSpPr>
          <p:cNvPr id="4" name="TextBox 4"/>
          <p:cNvSpPr txBox="1"/>
          <p:nvPr/>
        </p:nvSpPr>
        <p:spPr>
          <a:xfrm>
            <a:off x="10130275" y="1835029"/>
            <a:ext cx="7363242" cy="7134225"/>
          </a:xfrm>
          <a:prstGeom prst="rect">
            <a:avLst/>
          </a:prstGeom>
        </p:spPr>
        <p:txBody>
          <a:bodyPr lIns="0" tIns="0" rIns="0" bIns="0" rtlCol="0" anchor="t">
            <a:spAutoFit/>
          </a:bodyPr>
          <a:lstStyle/>
          <a:p>
            <a:pPr marL="604519" lvl="1" indent="-302260">
              <a:lnSpc>
                <a:spcPts val="3359"/>
              </a:lnSpc>
              <a:buFont typeface="Arial"/>
              <a:buChar char="•"/>
            </a:pPr>
            <a:r>
              <a:rPr lang="en-US" sz="2799" dirty="0">
                <a:solidFill>
                  <a:srgbClr val="000000"/>
                </a:solidFill>
                <a:latin typeface="Quicksand Bold"/>
              </a:rPr>
              <a:t>Zone of Positive Stress:</a:t>
            </a:r>
            <a:r>
              <a:rPr lang="en-US" sz="2799" dirty="0">
                <a:solidFill>
                  <a:srgbClr val="000000"/>
                </a:solidFill>
                <a:latin typeface="Quicksand"/>
              </a:rPr>
              <a:t> A range of stress where we are comfortable, productive &amp; healthy</a:t>
            </a:r>
          </a:p>
          <a:p>
            <a:pPr marL="604519" lvl="1" indent="-302260">
              <a:lnSpc>
                <a:spcPts val="3359"/>
              </a:lnSpc>
              <a:buFont typeface="Arial"/>
              <a:buChar char="•"/>
            </a:pPr>
            <a:r>
              <a:rPr lang="en-US" sz="2799" dirty="0">
                <a:solidFill>
                  <a:srgbClr val="000000"/>
                </a:solidFill>
                <a:latin typeface="Quicksand Bold"/>
              </a:rPr>
              <a:t>Zone of Overload Distress:</a:t>
            </a:r>
            <a:r>
              <a:rPr lang="en-US" sz="2799" dirty="0">
                <a:solidFill>
                  <a:srgbClr val="000000"/>
                </a:solidFill>
                <a:latin typeface="Quicksand"/>
              </a:rPr>
              <a:t> Distress caused by too much stress. May include events that require more than we can handle, or stress build-up.</a:t>
            </a:r>
          </a:p>
          <a:p>
            <a:pPr marL="604519" lvl="1" indent="-302260">
              <a:lnSpc>
                <a:spcPts val="3359"/>
              </a:lnSpc>
              <a:buFont typeface="Arial"/>
              <a:buChar char="•"/>
            </a:pPr>
            <a:r>
              <a:rPr lang="en-US" sz="2799" dirty="0">
                <a:solidFill>
                  <a:srgbClr val="000000"/>
                </a:solidFill>
                <a:latin typeface="Quicksand Bold"/>
              </a:rPr>
              <a:t>Zone of Underload Distress:</a:t>
            </a:r>
            <a:r>
              <a:rPr lang="en-US" sz="2799" dirty="0">
                <a:solidFill>
                  <a:srgbClr val="000000"/>
                </a:solidFill>
                <a:latin typeface="Quicksand"/>
              </a:rPr>
              <a:t> Distress caused by too little stress. Can indicate that life events are not challenging enough, or that we are taking too long to recover from a previously stressful event (residual stress) or are anticipating stress all the time and avoiding it. This prevents us from being able to take on new stressors that will challenge, and motivate us to grow.</a:t>
            </a:r>
          </a:p>
        </p:txBody>
      </p:sp>
      <p:pic>
        <p:nvPicPr>
          <p:cNvPr id="5" name="Recording (2)">
            <a:hlinkClick r:id="" action="ppaction://media"/>
            <a:extLst>
              <a:ext uri="{FF2B5EF4-FFF2-40B4-BE49-F238E27FC236}">
                <a16:creationId xmlns:a16="http://schemas.microsoft.com/office/drawing/2014/main" id="{4ED160D5-4E46-EA19-DAC6-5E170918C89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532867" y="2174222"/>
            <a:ext cx="609600" cy="609600"/>
          </a:xfrm>
          <a:prstGeom prst="rect">
            <a:avLst/>
          </a:prstGeom>
        </p:spPr>
      </p:pic>
      <p:pic>
        <p:nvPicPr>
          <p:cNvPr id="6" name="Recording">
            <a:hlinkClick r:id="" action="ppaction://media"/>
            <a:extLst>
              <a:ext uri="{FF2B5EF4-FFF2-40B4-BE49-F238E27FC236}">
                <a16:creationId xmlns:a16="http://schemas.microsoft.com/office/drawing/2014/main" id="{AC467EE9-EA76-071F-737F-6E752FC4BDF8}"/>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9548107" y="3924300"/>
            <a:ext cx="609600" cy="609600"/>
          </a:xfrm>
          <a:prstGeom prst="rect">
            <a:avLst/>
          </a:prstGeom>
        </p:spPr>
      </p:pic>
      <p:pic>
        <p:nvPicPr>
          <p:cNvPr id="7" name="Recording (3)">
            <a:hlinkClick r:id="" action="ppaction://media"/>
            <a:extLst>
              <a:ext uri="{FF2B5EF4-FFF2-40B4-BE49-F238E27FC236}">
                <a16:creationId xmlns:a16="http://schemas.microsoft.com/office/drawing/2014/main" id="{861D0786-0B46-C0DA-DD6C-E41556478216}"/>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9551649" y="540214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4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317"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16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5"/>
                </p:tgtEl>
              </p:cMediaNode>
            </p:audio>
            <p:audio>
              <p:cMediaNode vol="80000">
                <p:cTn id="16" fill="hold" display="0">
                  <p:stCondLst>
                    <p:cond delay="indefinite"/>
                  </p:stCondLst>
                  <p:endCondLst>
                    <p:cond evt="onStopAudio" delay="0">
                      <p:tgtEl>
                        <p:sldTgt/>
                      </p:tgtEl>
                    </p:cond>
                  </p:endCondLst>
                </p:cTn>
                <p:tgtEl>
                  <p:spTgt spid="6"/>
                </p:tgtEl>
              </p:cMediaNode>
            </p:audio>
            <p:audio>
              <p:cMediaNode vol="80000">
                <p:cTn id="1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9D5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746837" y="-3714437"/>
            <a:ext cx="9412193" cy="8642104"/>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714358">
            <a:off x="12958166" y="7168061"/>
            <a:ext cx="7974951" cy="7322455"/>
          </a:xfrm>
          <a:prstGeom prst="rect">
            <a:avLst/>
          </a:prstGeom>
        </p:spPr>
      </p:pic>
      <p:pic>
        <p:nvPicPr>
          <p:cNvPr id="4" name="Picture 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876717" y="1477517"/>
            <a:ext cx="5242355" cy="7331966"/>
          </a:xfrm>
          <a:prstGeom prst="rect">
            <a:avLst/>
          </a:prstGeom>
        </p:spPr>
      </p:pic>
      <p:sp>
        <p:nvSpPr>
          <p:cNvPr id="5" name="TextBox 5"/>
          <p:cNvSpPr txBox="1"/>
          <p:nvPr/>
        </p:nvSpPr>
        <p:spPr>
          <a:xfrm>
            <a:off x="8354516" y="3441795"/>
            <a:ext cx="8150230" cy="4124325"/>
          </a:xfrm>
          <a:prstGeom prst="rect">
            <a:avLst/>
          </a:prstGeom>
        </p:spPr>
        <p:txBody>
          <a:bodyPr lIns="0" tIns="0" rIns="0" bIns="0" rtlCol="0" anchor="t">
            <a:spAutoFit/>
          </a:bodyPr>
          <a:lstStyle/>
          <a:p>
            <a:pPr marL="647706" lvl="1" indent="-323853">
              <a:lnSpc>
                <a:spcPts val="3600"/>
              </a:lnSpc>
              <a:buFont typeface="Arial"/>
              <a:buChar char="•"/>
            </a:pPr>
            <a:r>
              <a:rPr lang="en-US" sz="3000" dirty="0">
                <a:solidFill>
                  <a:srgbClr val="000000"/>
                </a:solidFill>
                <a:latin typeface="Quicksand"/>
              </a:rPr>
              <a:t>The fight-or-flight response is inappropriate to today’s social stresses</a:t>
            </a:r>
          </a:p>
          <a:p>
            <a:pPr marL="647706" lvl="1" indent="-323853">
              <a:lnSpc>
                <a:spcPts val="3600"/>
              </a:lnSpc>
              <a:buFont typeface="Arial"/>
              <a:buChar char="•"/>
            </a:pPr>
            <a:r>
              <a:rPr lang="en-US" sz="3000" dirty="0">
                <a:solidFill>
                  <a:srgbClr val="000000"/>
                </a:solidFill>
                <a:latin typeface="Quicksand"/>
              </a:rPr>
              <a:t>Many situations other than imminent physical danger can trigger the stress response</a:t>
            </a:r>
          </a:p>
          <a:p>
            <a:pPr marL="647706" lvl="1" indent="-323853">
              <a:lnSpc>
                <a:spcPts val="3600"/>
              </a:lnSpc>
              <a:buFont typeface="Arial"/>
              <a:buChar char="•"/>
            </a:pPr>
            <a:r>
              <a:rPr lang="en-US" sz="3000" dirty="0">
                <a:solidFill>
                  <a:srgbClr val="000000"/>
                </a:solidFill>
                <a:latin typeface="Quicksand"/>
              </a:rPr>
              <a:t>Our bodies are unable to distinguish between life-threatening dangers and everyday sources of stress</a:t>
            </a:r>
          </a:p>
          <a:p>
            <a:pPr>
              <a:lnSpc>
                <a:spcPts val="3600"/>
              </a:lnSpc>
            </a:pPr>
            <a:endParaRPr lang="en-US" sz="3000" dirty="0">
              <a:solidFill>
                <a:srgbClr val="000000"/>
              </a:solidFill>
              <a:latin typeface="Quicksand"/>
            </a:endParaRPr>
          </a:p>
        </p:txBody>
      </p:sp>
      <p:sp>
        <p:nvSpPr>
          <p:cNvPr id="6" name="TextBox 6"/>
          <p:cNvSpPr txBox="1"/>
          <p:nvPr/>
        </p:nvSpPr>
        <p:spPr>
          <a:xfrm>
            <a:off x="8354516" y="1809159"/>
            <a:ext cx="8150230" cy="1943100"/>
          </a:xfrm>
          <a:prstGeom prst="rect">
            <a:avLst/>
          </a:prstGeom>
        </p:spPr>
        <p:txBody>
          <a:bodyPr lIns="0" tIns="0" rIns="0" bIns="0" rtlCol="0" anchor="t">
            <a:spAutoFit/>
          </a:bodyPr>
          <a:lstStyle/>
          <a:p>
            <a:pPr>
              <a:lnSpc>
                <a:spcPts val="7200"/>
              </a:lnSpc>
            </a:pPr>
            <a:r>
              <a:rPr lang="en-US" sz="6000" dirty="0">
                <a:solidFill>
                  <a:srgbClr val="000000"/>
                </a:solidFill>
                <a:latin typeface="Aloja"/>
              </a:rPr>
              <a:t>The Stress Response</a:t>
            </a:r>
          </a:p>
          <a:p>
            <a:pPr marL="0" lvl="0" indent="0">
              <a:lnSpc>
                <a:spcPts val="7200"/>
              </a:lnSpc>
              <a:spcBef>
                <a:spcPct val="0"/>
              </a:spcBef>
            </a:pPr>
            <a:endParaRPr lang="en-US" sz="6000" dirty="0">
              <a:solidFill>
                <a:srgbClr val="000000"/>
              </a:solidFill>
              <a:latin typeface="Aloja"/>
            </a:endParaRPr>
          </a:p>
        </p:txBody>
      </p:sp>
      <p:pic>
        <p:nvPicPr>
          <p:cNvPr id="7" name="Recording (3)">
            <a:hlinkClick r:id="" action="ppaction://media"/>
            <a:extLst>
              <a:ext uri="{FF2B5EF4-FFF2-40B4-BE49-F238E27FC236}">
                <a16:creationId xmlns:a16="http://schemas.microsoft.com/office/drawing/2014/main" id="{FE186CC7-2A0A-B3DA-1AC4-2E4EC66BA67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6402139" y="180915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EC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3313" y="6463325"/>
            <a:ext cx="7823021" cy="619974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304637">
            <a:off x="-2682172" y="-3815220"/>
            <a:ext cx="8536153" cy="905692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535152" y="2071146"/>
            <a:ext cx="5616072" cy="6278129"/>
          </a:xfrm>
          <a:prstGeom prst="rect">
            <a:avLst/>
          </a:prstGeom>
        </p:spPr>
      </p:pic>
      <p:sp>
        <p:nvSpPr>
          <p:cNvPr id="5" name="TextBox 5"/>
          <p:cNvSpPr txBox="1"/>
          <p:nvPr/>
        </p:nvSpPr>
        <p:spPr>
          <a:xfrm>
            <a:off x="9287330" y="1956846"/>
            <a:ext cx="7767680" cy="2857500"/>
          </a:xfrm>
          <a:prstGeom prst="rect">
            <a:avLst/>
          </a:prstGeom>
        </p:spPr>
        <p:txBody>
          <a:bodyPr lIns="0" tIns="0" rIns="0" bIns="0" rtlCol="0" anchor="t">
            <a:spAutoFit/>
          </a:bodyPr>
          <a:lstStyle/>
          <a:p>
            <a:pPr>
              <a:lnSpc>
                <a:spcPts val="7200"/>
              </a:lnSpc>
            </a:pPr>
            <a:r>
              <a:rPr lang="en-US" sz="6000">
                <a:solidFill>
                  <a:srgbClr val="000000"/>
                </a:solidFill>
                <a:latin typeface="Aloja"/>
              </a:rPr>
              <a:t>The Relaxation Response</a:t>
            </a:r>
          </a:p>
          <a:p>
            <a:pPr marL="0" lvl="0" indent="0">
              <a:lnSpc>
                <a:spcPts val="7200"/>
              </a:lnSpc>
              <a:spcBef>
                <a:spcPct val="0"/>
              </a:spcBef>
            </a:pPr>
            <a:endParaRPr lang="en-US" sz="6000">
              <a:solidFill>
                <a:srgbClr val="000000"/>
              </a:solidFill>
              <a:latin typeface="Aloja"/>
            </a:endParaRPr>
          </a:p>
        </p:txBody>
      </p:sp>
      <p:sp>
        <p:nvSpPr>
          <p:cNvPr id="6" name="TextBox 6"/>
          <p:cNvSpPr txBox="1"/>
          <p:nvPr/>
        </p:nvSpPr>
        <p:spPr>
          <a:xfrm>
            <a:off x="8939709" y="4567850"/>
            <a:ext cx="8115300" cy="4124325"/>
          </a:xfrm>
          <a:prstGeom prst="rect">
            <a:avLst/>
          </a:prstGeom>
        </p:spPr>
        <p:txBody>
          <a:bodyPr lIns="0" tIns="0" rIns="0" bIns="0" rtlCol="0" anchor="t">
            <a:spAutoFit/>
          </a:bodyPr>
          <a:lstStyle/>
          <a:p>
            <a:pPr marL="647700" lvl="1" indent="-323850">
              <a:lnSpc>
                <a:spcPts val="3600"/>
              </a:lnSpc>
              <a:buFont typeface="Arial"/>
              <a:buChar char="•"/>
            </a:pPr>
            <a:r>
              <a:rPr lang="en-US" sz="3000">
                <a:solidFill>
                  <a:srgbClr val="000000"/>
                </a:solidFill>
                <a:latin typeface="Quicksand"/>
              </a:rPr>
              <a:t>A way to counteract stress</a:t>
            </a:r>
          </a:p>
          <a:p>
            <a:pPr marL="647700" lvl="1" indent="-323850">
              <a:lnSpc>
                <a:spcPts val="3600"/>
              </a:lnSpc>
              <a:buFont typeface="Arial"/>
              <a:buChar char="•"/>
            </a:pPr>
            <a:r>
              <a:rPr lang="en-US" sz="3000">
                <a:solidFill>
                  <a:srgbClr val="000000"/>
                </a:solidFill>
                <a:latin typeface="Quicksand"/>
              </a:rPr>
              <a:t>The opposite reaction to the “fight or flight” response</a:t>
            </a:r>
          </a:p>
          <a:p>
            <a:pPr marL="647700" lvl="1" indent="-323850">
              <a:lnSpc>
                <a:spcPts val="3600"/>
              </a:lnSpc>
              <a:buFont typeface="Arial"/>
              <a:buChar char="•"/>
            </a:pPr>
            <a:r>
              <a:rPr lang="en-US" sz="3000">
                <a:solidFill>
                  <a:srgbClr val="000000"/>
                </a:solidFill>
                <a:latin typeface="Quicksand"/>
              </a:rPr>
              <a:t>Many methods to elicit the Relaxation Response such visualization, acupuncture, massage, breathing techniques, prayer, meditation, and yoga</a:t>
            </a:r>
          </a:p>
          <a:p>
            <a:pPr marL="647700" lvl="1" indent="-323850">
              <a:lnSpc>
                <a:spcPts val="3600"/>
              </a:lnSpc>
              <a:buFont typeface="Arial"/>
              <a:buChar char="•"/>
            </a:pPr>
            <a:r>
              <a:rPr lang="en-US" sz="3000">
                <a:solidFill>
                  <a:srgbClr val="000000"/>
                </a:solidFill>
                <a:latin typeface="Quicksand"/>
              </a:rPr>
              <a:t>We will talk more about this in future lectures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CEA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98305" flipH="1">
            <a:off x="10345094" y="-3266722"/>
            <a:ext cx="13200453" cy="667222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32428" y="2090727"/>
            <a:ext cx="6767362" cy="6867249"/>
          </a:xfrm>
          <a:prstGeom prst="rect">
            <a:avLst/>
          </a:prstGeom>
        </p:spPr>
      </p:pic>
      <p:sp>
        <p:nvSpPr>
          <p:cNvPr id="4" name="TextBox 4"/>
          <p:cNvSpPr txBox="1"/>
          <p:nvPr/>
        </p:nvSpPr>
        <p:spPr>
          <a:xfrm>
            <a:off x="1028700" y="1976427"/>
            <a:ext cx="11857636" cy="1943100"/>
          </a:xfrm>
          <a:prstGeom prst="rect">
            <a:avLst/>
          </a:prstGeom>
        </p:spPr>
        <p:txBody>
          <a:bodyPr lIns="0" tIns="0" rIns="0" bIns="0" rtlCol="0" anchor="t">
            <a:spAutoFit/>
          </a:bodyPr>
          <a:lstStyle/>
          <a:p>
            <a:pPr>
              <a:lnSpc>
                <a:spcPts val="7200"/>
              </a:lnSpc>
            </a:pPr>
            <a:r>
              <a:rPr lang="en-US" sz="6000">
                <a:solidFill>
                  <a:srgbClr val="000000"/>
                </a:solidFill>
                <a:latin typeface="Aloja"/>
              </a:rPr>
              <a:t>Understanding Stress</a:t>
            </a:r>
          </a:p>
          <a:p>
            <a:pPr marL="0" lvl="0" indent="0">
              <a:lnSpc>
                <a:spcPts val="7200"/>
              </a:lnSpc>
              <a:spcBef>
                <a:spcPct val="0"/>
              </a:spcBef>
            </a:pPr>
            <a:endParaRPr lang="en-US" sz="6000">
              <a:solidFill>
                <a:srgbClr val="000000"/>
              </a:solidFill>
              <a:latin typeface="Aloja"/>
            </a:endParaRPr>
          </a:p>
        </p:txBody>
      </p:sp>
      <p:sp>
        <p:nvSpPr>
          <p:cNvPr id="5" name="TextBox 5"/>
          <p:cNvSpPr txBox="1"/>
          <p:nvPr/>
        </p:nvSpPr>
        <p:spPr>
          <a:xfrm>
            <a:off x="1028700" y="3919527"/>
            <a:ext cx="8115300" cy="3133725"/>
          </a:xfrm>
          <a:prstGeom prst="rect">
            <a:avLst/>
          </a:prstGeom>
        </p:spPr>
        <p:txBody>
          <a:bodyPr lIns="0" tIns="0" rIns="0" bIns="0" rtlCol="0" anchor="t">
            <a:spAutoFit/>
          </a:bodyPr>
          <a:lstStyle/>
          <a:p>
            <a:pPr marL="647698" lvl="1" indent="-323849">
              <a:lnSpc>
                <a:spcPts val="3599"/>
              </a:lnSpc>
              <a:buFont typeface="Arial"/>
              <a:buChar char="•"/>
            </a:pPr>
            <a:r>
              <a:rPr lang="en-US" sz="2999">
                <a:solidFill>
                  <a:srgbClr val="000000"/>
                </a:solidFill>
                <a:latin typeface="Quicksand"/>
              </a:rPr>
              <a:t>When one understands the mechanics of stress, one can see the relationship between the environment, the mind, and the body. </a:t>
            </a:r>
          </a:p>
          <a:p>
            <a:pPr marL="647698" lvl="1" indent="-323849">
              <a:lnSpc>
                <a:spcPts val="3599"/>
              </a:lnSpc>
              <a:buFont typeface="Arial"/>
              <a:buChar char="•"/>
            </a:pPr>
            <a:r>
              <a:rPr lang="en-US" sz="2999">
                <a:solidFill>
                  <a:srgbClr val="000000"/>
                </a:solidFill>
                <a:latin typeface="Quicksand"/>
              </a:rPr>
              <a:t>This understanding may lead to the adoption of measures to prevent excess stress.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CEA0"/>
        </a:solidFill>
        <a:effectLst/>
      </p:bgPr>
    </p:bg>
    <p:spTree>
      <p:nvGrpSpPr>
        <p:cNvPr id="1" name=""/>
        <p:cNvGrpSpPr/>
        <p:nvPr/>
      </p:nvGrpSpPr>
      <p:grpSpPr>
        <a:xfrm>
          <a:off x="0" y="0"/>
          <a:ext cx="0" cy="0"/>
          <a:chOff x="0" y="0"/>
          <a:chExt cx="0" cy="0"/>
        </a:xfrm>
      </p:grpSpPr>
      <p:sp>
        <p:nvSpPr>
          <p:cNvPr id="2" name="TextBox 2"/>
          <p:cNvSpPr txBox="1"/>
          <p:nvPr/>
        </p:nvSpPr>
        <p:spPr>
          <a:xfrm>
            <a:off x="6069592" y="914400"/>
            <a:ext cx="6148817" cy="1028700"/>
          </a:xfrm>
          <a:prstGeom prst="rect">
            <a:avLst/>
          </a:prstGeom>
        </p:spPr>
        <p:txBody>
          <a:bodyPr lIns="0" tIns="0" rIns="0" bIns="0" rtlCol="0" anchor="t">
            <a:spAutoFit/>
          </a:bodyPr>
          <a:lstStyle/>
          <a:p>
            <a:pPr marL="0" lvl="0" indent="0">
              <a:lnSpc>
                <a:spcPts val="7200"/>
              </a:lnSpc>
              <a:spcBef>
                <a:spcPct val="0"/>
              </a:spcBef>
            </a:pPr>
            <a:r>
              <a:rPr lang="en-US" sz="6000">
                <a:solidFill>
                  <a:srgbClr val="000000"/>
                </a:solidFill>
                <a:latin typeface="Aloja"/>
              </a:rPr>
              <a:t>Mindful Moment</a:t>
            </a:r>
          </a:p>
        </p:txBody>
      </p:sp>
      <p:pic>
        <p:nvPicPr>
          <p:cNvPr id="3" name="Online Media 2" descr="Breathwork for Stress Relief - 5 minutes *follow-along*">
            <a:hlinkClick r:id="" action="ppaction://media"/>
            <a:extLst>
              <a:ext uri="{FF2B5EF4-FFF2-40B4-BE49-F238E27FC236}">
                <a16:creationId xmlns:a16="http://schemas.microsoft.com/office/drawing/2014/main" id="{31DA67ED-40E0-710F-0A3C-1BC0482DE1F2}"/>
              </a:ext>
            </a:extLst>
          </p:cNvPr>
          <p:cNvPicPr>
            <a:picLocks noRot="1" noChangeAspect="1"/>
          </p:cNvPicPr>
          <p:nvPr>
            <a:videoFile r:link="rId1"/>
          </p:nvPr>
        </p:nvPicPr>
        <p:blipFill>
          <a:blip r:embed="rId4"/>
          <a:stretch>
            <a:fillRect/>
          </a:stretch>
        </p:blipFill>
        <p:spPr>
          <a:xfrm>
            <a:off x="2848733" y="2237576"/>
            <a:ext cx="12590533" cy="7113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9D5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746837" y="-3714437"/>
            <a:ext cx="9412193" cy="8642104"/>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714358">
            <a:off x="12958166" y="7168061"/>
            <a:ext cx="7974951" cy="7322455"/>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111022" y="3742114"/>
            <a:ext cx="5108668" cy="4114800"/>
          </a:xfrm>
          <a:prstGeom prst="rect">
            <a:avLst/>
          </a:prstGeom>
        </p:spPr>
      </p:pic>
      <p:sp>
        <p:nvSpPr>
          <p:cNvPr id="5" name="TextBox 5"/>
          <p:cNvSpPr txBox="1"/>
          <p:nvPr/>
        </p:nvSpPr>
        <p:spPr>
          <a:xfrm>
            <a:off x="8739691" y="3732589"/>
            <a:ext cx="6356415" cy="4276725"/>
          </a:xfrm>
          <a:prstGeom prst="rect">
            <a:avLst/>
          </a:prstGeom>
        </p:spPr>
        <p:txBody>
          <a:bodyPr lIns="0" tIns="0" rIns="0" bIns="0" rtlCol="0" anchor="t">
            <a:spAutoFit/>
          </a:bodyPr>
          <a:lstStyle/>
          <a:p>
            <a:pPr marL="863601" lvl="1" indent="-431801">
              <a:lnSpc>
                <a:spcPts val="4800"/>
              </a:lnSpc>
              <a:buFont typeface="Arial"/>
              <a:buChar char="•"/>
            </a:pPr>
            <a:r>
              <a:rPr lang="en-US" sz="4000">
                <a:solidFill>
                  <a:srgbClr val="000000"/>
                </a:solidFill>
                <a:latin typeface="Quicksand"/>
              </a:rPr>
              <a:t>The Brain</a:t>
            </a:r>
          </a:p>
          <a:p>
            <a:pPr marL="863601" lvl="1" indent="-431801">
              <a:lnSpc>
                <a:spcPts val="4800"/>
              </a:lnSpc>
              <a:buFont typeface="Arial"/>
              <a:buChar char="•"/>
            </a:pPr>
            <a:r>
              <a:rPr lang="en-US" sz="4000">
                <a:solidFill>
                  <a:srgbClr val="000000"/>
                </a:solidFill>
                <a:latin typeface="Quicksand"/>
              </a:rPr>
              <a:t>The Endocrine System</a:t>
            </a:r>
          </a:p>
          <a:p>
            <a:pPr marL="863601" lvl="1" indent="-431801">
              <a:lnSpc>
                <a:spcPts val="4800"/>
              </a:lnSpc>
              <a:buFont typeface="Arial"/>
              <a:buChar char="•"/>
            </a:pPr>
            <a:r>
              <a:rPr lang="en-US" sz="4000">
                <a:solidFill>
                  <a:srgbClr val="000000"/>
                </a:solidFill>
                <a:latin typeface="Quicksand"/>
              </a:rPr>
              <a:t>Stress Pathways</a:t>
            </a:r>
          </a:p>
          <a:p>
            <a:pPr marL="863601" lvl="1" indent="-431801">
              <a:lnSpc>
                <a:spcPts val="4800"/>
              </a:lnSpc>
              <a:buFont typeface="Arial"/>
              <a:buChar char="•"/>
            </a:pPr>
            <a:r>
              <a:rPr lang="en-US" sz="4000">
                <a:solidFill>
                  <a:srgbClr val="000000"/>
                </a:solidFill>
                <a:latin typeface="Quicksand"/>
              </a:rPr>
              <a:t>Stress and Illness</a:t>
            </a:r>
          </a:p>
          <a:p>
            <a:pPr marL="863601" lvl="1" indent="-431801">
              <a:lnSpc>
                <a:spcPts val="4800"/>
              </a:lnSpc>
              <a:buFont typeface="Arial"/>
              <a:buChar char="•"/>
            </a:pPr>
            <a:r>
              <a:rPr lang="en-US" sz="4000">
                <a:solidFill>
                  <a:srgbClr val="000000"/>
                </a:solidFill>
                <a:latin typeface="Quicksand"/>
              </a:rPr>
              <a:t>The Stress Response</a:t>
            </a:r>
          </a:p>
          <a:p>
            <a:pPr marL="863601" lvl="1" indent="-431801">
              <a:lnSpc>
                <a:spcPts val="4800"/>
              </a:lnSpc>
              <a:buFont typeface="Arial"/>
              <a:buChar char="•"/>
            </a:pPr>
            <a:r>
              <a:rPr lang="en-US" sz="4000">
                <a:solidFill>
                  <a:srgbClr val="000000"/>
                </a:solidFill>
                <a:latin typeface="Quicksand"/>
              </a:rPr>
              <a:t>The Relaxation Response</a:t>
            </a:r>
          </a:p>
        </p:txBody>
      </p:sp>
      <p:sp>
        <p:nvSpPr>
          <p:cNvPr id="6" name="TextBox 6"/>
          <p:cNvSpPr txBox="1"/>
          <p:nvPr/>
        </p:nvSpPr>
        <p:spPr>
          <a:xfrm>
            <a:off x="8739691" y="2163386"/>
            <a:ext cx="4065639" cy="1028700"/>
          </a:xfrm>
          <a:prstGeom prst="rect">
            <a:avLst/>
          </a:prstGeom>
        </p:spPr>
        <p:txBody>
          <a:bodyPr lIns="0" tIns="0" rIns="0" bIns="0" rtlCol="0" anchor="t">
            <a:spAutoFit/>
          </a:bodyPr>
          <a:lstStyle/>
          <a:p>
            <a:pPr marL="0" lvl="0" indent="0">
              <a:lnSpc>
                <a:spcPts val="7200"/>
              </a:lnSpc>
              <a:spcBef>
                <a:spcPct val="0"/>
              </a:spcBef>
            </a:pPr>
            <a:r>
              <a:rPr lang="en-US" sz="6000">
                <a:solidFill>
                  <a:srgbClr val="000000"/>
                </a:solidFill>
                <a:latin typeface="Aloja"/>
              </a:rPr>
              <a:t>Overview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B88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457700" y="2400300"/>
            <a:ext cx="9372599" cy="6998208"/>
          </a:xfrm>
          <a:prstGeom prst="rect">
            <a:avLst/>
          </a:prstGeom>
        </p:spPr>
      </p:pic>
      <p:sp>
        <p:nvSpPr>
          <p:cNvPr id="3" name="TextBox 3"/>
          <p:cNvSpPr txBox="1"/>
          <p:nvPr/>
        </p:nvSpPr>
        <p:spPr>
          <a:xfrm>
            <a:off x="3585374" y="1113356"/>
            <a:ext cx="11117252" cy="102870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000000"/>
                </a:solidFill>
                <a:latin typeface="Aloja"/>
              </a:rPr>
              <a:t>Anatomy of the Brain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ABB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123448" flipH="1">
            <a:off x="-4980953" y="1137860"/>
            <a:ext cx="16293295" cy="8235520"/>
          </a:xfrm>
          <a:prstGeom prst="rect">
            <a:avLst/>
          </a:prstGeom>
        </p:spPr>
      </p:pic>
      <p:pic>
        <p:nvPicPr>
          <p:cNvPr id="3" name="Picture 3"/>
          <p:cNvPicPr>
            <a:picLocks noChangeAspect="1"/>
          </p:cNvPicPr>
          <p:nvPr/>
        </p:nvPicPr>
        <p:blipFill>
          <a:blip r:embed="rId7"/>
          <a:srcRect/>
          <a:stretch>
            <a:fillRect/>
          </a:stretch>
        </p:blipFill>
        <p:spPr>
          <a:xfrm>
            <a:off x="1028700" y="2052965"/>
            <a:ext cx="7514256" cy="5823548"/>
          </a:xfrm>
          <a:prstGeom prst="rect">
            <a:avLst/>
          </a:prstGeom>
        </p:spPr>
      </p:pic>
      <p:sp>
        <p:nvSpPr>
          <p:cNvPr id="4" name="TextBox 4"/>
          <p:cNvSpPr txBox="1"/>
          <p:nvPr/>
        </p:nvSpPr>
        <p:spPr>
          <a:xfrm>
            <a:off x="9144000" y="1958809"/>
            <a:ext cx="7261547" cy="1028700"/>
          </a:xfrm>
          <a:prstGeom prst="rect">
            <a:avLst/>
          </a:prstGeom>
        </p:spPr>
        <p:txBody>
          <a:bodyPr lIns="0" tIns="0" rIns="0" bIns="0" rtlCol="0" anchor="t">
            <a:spAutoFit/>
          </a:bodyPr>
          <a:lstStyle/>
          <a:p>
            <a:pPr marL="0" lvl="0" indent="0" algn="just">
              <a:lnSpc>
                <a:spcPts val="7200"/>
              </a:lnSpc>
              <a:spcBef>
                <a:spcPct val="0"/>
              </a:spcBef>
            </a:pPr>
            <a:r>
              <a:rPr lang="en-US" sz="6000">
                <a:solidFill>
                  <a:srgbClr val="000000"/>
                </a:solidFill>
                <a:latin typeface="Aloja"/>
              </a:rPr>
              <a:t>The Brain</a:t>
            </a:r>
          </a:p>
        </p:txBody>
      </p:sp>
      <p:sp>
        <p:nvSpPr>
          <p:cNvPr id="5" name="TextBox 5"/>
          <p:cNvSpPr txBox="1"/>
          <p:nvPr/>
        </p:nvSpPr>
        <p:spPr>
          <a:xfrm>
            <a:off x="9144000" y="3697914"/>
            <a:ext cx="7261547" cy="3209925"/>
          </a:xfrm>
          <a:prstGeom prst="rect">
            <a:avLst/>
          </a:prstGeom>
        </p:spPr>
        <p:txBody>
          <a:bodyPr lIns="0" tIns="0" rIns="0" bIns="0" rtlCol="0" anchor="t">
            <a:spAutoFit/>
          </a:bodyPr>
          <a:lstStyle/>
          <a:p>
            <a:pPr marL="647700" lvl="1" indent="-323850">
              <a:lnSpc>
                <a:spcPts val="3600"/>
              </a:lnSpc>
              <a:buFont typeface="Arial"/>
              <a:buChar char="•"/>
            </a:pPr>
            <a:r>
              <a:rPr lang="en-US" sz="3000">
                <a:solidFill>
                  <a:srgbClr val="000000"/>
                </a:solidFill>
                <a:latin typeface="Quicksand"/>
              </a:rPr>
              <a:t>Translates the psychological and sociological stressors perceived by the mind</a:t>
            </a:r>
          </a:p>
          <a:p>
            <a:pPr>
              <a:lnSpc>
                <a:spcPts val="3600"/>
              </a:lnSpc>
            </a:pPr>
            <a:endParaRPr lang="en-US" sz="3000">
              <a:solidFill>
                <a:srgbClr val="000000"/>
              </a:solidFill>
              <a:latin typeface="Quicksand"/>
            </a:endParaRPr>
          </a:p>
          <a:p>
            <a:pPr marL="1295400" lvl="2" indent="-431800">
              <a:lnSpc>
                <a:spcPts val="3600"/>
              </a:lnSpc>
              <a:buFont typeface="Arial"/>
              <a:buChar char="⚬"/>
            </a:pPr>
            <a:r>
              <a:rPr lang="en-US" sz="3000">
                <a:solidFill>
                  <a:srgbClr val="000000"/>
                </a:solidFill>
                <a:latin typeface="Quicksand"/>
              </a:rPr>
              <a:t>Instructs the rest of the body on how to adjust to the stressors</a:t>
            </a:r>
          </a:p>
          <a:p>
            <a:pPr>
              <a:lnSpc>
                <a:spcPts val="3600"/>
              </a:lnSpc>
              <a:spcBef>
                <a:spcPct val="0"/>
              </a:spcBef>
            </a:pPr>
            <a:endParaRPr lang="en-US" sz="3000">
              <a:solidFill>
                <a:srgbClr val="000000"/>
              </a:solidFill>
              <a:latin typeface="Quicksand"/>
            </a:endParaRPr>
          </a:p>
        </p:txBody>
      </p:sp>
      <p:pic>
        <p:nvPicPr>
          <p:cNvPr id="6" name="Recording (2)">
            <a:hlinkClick r:id="" action="ppaction://media"/>
            <a:extLst>
              <a:ext uri="{FF2B5EF4-FFF2-40B4-BE49-F238E27FC236}">
                <a16:creationId xmlns:a16="http://schemas.microsoft.com/office/drawing/2014/main" id="{6393E9F1-0E8B-D0BB-060D-4E9E3091901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3258800" y="195880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9D5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796712" y="2052965"/>
            <a:ext cx="7305891" cy="6739684"/>
          </a:xfrm>
          <a:prstGeom prst="rect">
            <a:avLst/>
          </a:prstGeom>
        </p:spPr>
      </p:pic>
      <p:sp>
        <p:nvSpPr>
          <p:cNvPr id="3" name="TextBox 3"/>
          <p:cNvSpPr txBox="1"/>
          <p:nvPr/>
        </p:nvSpPr>
        <p:spPr>
          <a:xfrm>
            <a:off x="8542956" y="1938665"/>
            <a:ext cx="7261547" cy="1028700"/>
          </a:xfrm>
          <a:prstGeom prst="rect">
            <a:avLst/>
          </a:prstGeom>
        </p:spPr>
        <p:txBody>
          <a:bodyPr lIns="0" tIns="0" rIns="0" bIns="0" rtlCol="0" anchor="t">
            <a:spAutoFit/>
          </a:bodyPr>
          <a:lstStyle/>
          <a:p>
            <a:pPr marL="0" lvl="0" indent="0" algn="just">
              <a:lnSpc>
                <a:spcPts val="7200"/>
              </a:lnSpc>
              <a:spcBef>
                <a:spcPct val="0"/>
              </a:spcBef>
            </a:pPr>
            <a:r>
              <a:rPr lang="en-US" sz="6000">
                <a:solidFill>
                  <a:srgbClr val="000000"/>
                </a:solidFill>
                <a:latin typeface="Aloja"/>
              </a:rPr>
              <a:t>The Brain</a:t>
            </a:r>
          </a:p>
        </p:txBody>
      </p:sp>
      <p:sp>
        <p:nvSpPr>
          <p:cNvPr id="4" name="TextBox 4"/>
          <p:cNvSpPr txBox="1"/>
          <p:nvPr/>
        </p:nvSpPr>
        <p:spPr>
          <a:xfrm>
            <a:off x="8542956" y="3490618"/>
            <a:ext cx="8453499" cy="5495925"/>
          </a:xfrm>
          <a:prstGeom prst="rect">
            <a:avLst/>
          </a:prstGeom>
        </p:spPr>
        <p:txBody>
          <a:bodyPr lIns="0" tIns="0" rIns="0" bIns="0" rtlCol="0" anchor="t">
            <a:spAutoFit/>
          </a:bodyPr>
          <a:lstStyle/>
          <a:p>
            <a:pPr>
              <a:lnSpc>
                <a:spcPts val="3600"/>
              </a:lnSpc>
            </a:pPr>
            <a:r>
              <a:rPr lang="en-US" sz="3000">
                <a:solidFill>
                  <a:srgbClr val="000000"/>
                </a:solidFill>
                <a:latin typeface="Quicksand"/>
              </a:rPr>
              <a:t>Two major components:</a:t>
            </a:r>
          </a:p>
          <a:p>
            <a:pPr>
              <a:lnSpc>
                <a:spcPts val="3600"/>
              </a:lnSpc>
            </a:pPr>
            <a:endParaRPr lang="en-US" sz="3000">
              <a:solidFill>
                <a:srgbClr val="000000"/>
              </a:solidFill>
              <a:latin typeface="Quicksand"/>
            </a:endParaRPr>
          </a:p>
          <a:p>
            <a:pPr marL="647700" lvl="1" indent="-323850">
              <a:lnSpc>
                <a:spcPts val="3600"/>
              </a:lnSpc>
              <a:buFont typeface="Arial"/>
              <a:buChar char="•"/>
            </a:pPr>
            <a:r>
              <a:rPr lang="en-US" sz="3000">
                <a:solidFill>
                  <a:srgbClr val="000000"/>
                </a:solidFill>
                <a:latin typeface="Quicksand Bold"/>
              </a:rPr>
              <a:t>Cerebral cortex</a:t>
            </a:r>
            <a:r>
              <a:rPr lang="en-US" sz="3000">
                <a:solidFill>
                  <a:srgbClr val="000000"/>
                </a:solidFill>
                <a:latin typeface="Quicksand"/>
              </a:rPr>
              <a:t>: the outer layer of the brain, responsible for thinking functions</a:t>
            </a:r>
          </a:p>
          <a:p>
            <a:pPr marL="1295400" lvl="2" indent="-431800">
              <a:lnSpc>
                <a:spcPts val="3600"/>
              </a:lnSpc>
              <a:buFont typeface="Arial"/>
              <a:buChar char="⚬"/>
            </a:pPr>
            <a:r>
              <a:rPr lang="en-US" sz="3000">
                <a:solidFill>
                  <a:srgbClr val="000000"/>
                </a:solidFill>
                <a:latin typeface="Quicksand"/>
              </a:rPr>
              <a:t>Memory, attention, awareness, thought</a:t>
            </a:r>
          </a:p>
          <a:p>
            <a:pPr marL="1295400" lvl="2" indent="-431800">
              <a:lnSpc>
                <a:spcPts val="3600"/>
              </a:lnSpc>
              <a:buFont typeface="Arial"/>
              <a:buChar char="⚬"/>
            </a:pPr>
            <a:endParaRPr lang="en-US" sz="3000">
              <a:solidFill>
                <a:srgbClr val="000000"/>
              </a:solidFill>
              <a:latin typeface="Quicksand"/>
            </a:endParaRPr>
          </a:p>
          <a:p>
            <a:pPr marL="647700" lvl="1" indent="-323850">
              <a:lnSpc>
                <a:spcPts val="3600"/>
              </a:lnSpc>
              <a:buFont typeface="Arial"/>
              <a:buChar char="•"/>
            </a:pPr>
            <a:r>
              <a:rPr lang="en-US" sz="3000">
                <a:solidFill>
                  <a:srgbClr val="000000"/>
                </a:solidFill>
                <a:latin typeface="Quicksand Bold"/>
              </a:rPr>
              <a:t>Subcortex:</a:t>
            </a:r>
            <a:r>
              <a:rPr lang="en-US" sz="3000">
                <a:solidFill>
                  <a:srgbClr val="000000"/>
                </a:solidFill>
                <a:latin typeface="Quicksand"/>
              </a:rPr>
              <a:t> the lower part of the brain responsible for various physiological processes necessary to stay alive</a:t>
            </a:r>
          </a:p>
          <a:p>
            <a:pPr marL="1295400" lvl="2" indent="-431800">
              <a:lnSpc>
                <a:spcPts val="3600"/>
              </a:lnSpc>
              <a:buFont typeface="Arial"/>
              <a:buChar char="⚬"/>
            </a:pPr>
            <a:r>
              <a:rPr lang="en-US" sz="3000">
                <a:solidFill>
                  <a:srgbClr val="000000"/>
                </a:solidFill>
                <a:latin typeface="Quicksand"/>
              </a:rPr>
              <a:t>Emotions, body senses, vital life functions</a:t>
            </a:r>
          </a:p>
          <a:p>
            <a:pPr>
              <a:lnSpc>
                <a:spcPts val="3600"/>
              </a:lnSpc>
              <a:spcBef>
                <a:spcPct val="0"/>
              </a:spcBef>
            </a:pPr>
            <a:endParaRPr lang="en-US" sz="3000">
              <a:solidFill>
                <a:srgbClr val="000000"/>
              </a:solidFill>
              <a:latin typeface="Quicksa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9D5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flipH="1" flipV="1">
            <a:off x="-5051008" y="3806704"/>
            <a:ext cx="19461376" cy="9836841"/>
          </a:xfrm>
          <a:prstGeom prst="rect">
            <a:avLst/>
          </a:prstGeom>
        </p:spPr>
      </p:pic>
      <p:pic>
        <p:nvPicPr>
          <p:cNvPr id="3" name="Picture 3"/>
          <p:cNvPicPr>
            <a:picLocks noChangeAspect="1"/>
          </p:cNvPicPr>
          <p:nvPr/>
        </p:nvPicPr>
        <p:blipFill>
          <a:blip r:embed="rId5"/>
          <a:srcRect/>
          <a:stretch>
            <a:fillRect/>
          </a:stretch>
        </p:blipFill>
        <p:spPr>
          <a:xfrm>
            <a:off x="1752921" y="1028700"/>
            <a:ext cx="6593967" cy="8229600"/>
          </a:xfrm>
          <a:prstGeom prst="rect">
            <a:avLst/>
          </a:prstGeom>
        </p:spPr>
      </p:pic>
      <p:sp>
        <p:nvSpPr>
          <p:cNvPr id="4" name="TextBox 4"/>
          <p:cNvSpPr txBox="1"/>
          <p:nvPr/>
        </p:nvSpPr>
        <p:spPr>
          <a:xfrm>
            <a:off x="10146092" y="3029175"/>
            <a:ext cx="7113208" cy="5695949"/>
          </a:xfrm>
          <a:prstGeom prst="rect">
            <a:avLst/>
          </a:prstGeom>
        </p:spPr>
        <p:txBody>
          <a:bodyPr lIns="0" tIns="0" rIns="0" bIns="0" rtlCol="0" anchor="t">
            <a:spAutoFit/>
          </a:bodyPr>
          <a:lstStyle/>
          <a:p>
            <a:pPr>
              <a:lnSpc>
                <a:spcPts val="4500"/>
              </a:lnSpc>
            </a:pPr>
            <a:r>
              <a:rPr lang="en-US" sz="3000">
                <a:solidFill>
                  <a:srgbClr val="000000"/>
                </a:solidFill>
                <a:latin typeface="Quicksand"/>
              </a:rPr>
              <a:t>The subcortex includes:</a:t>
            </a:r>
          </a:p>
          <a:p>
            <a:pPr marL="647705" lvl="1" indent="-323852">
              <a:lnSpc>
                <a:spcPts val="4500"/>
              </a:lnSpc>
              <a:buFont typeface="Arial"/>
              <a:buChar char="•"/>
            </a:pPr>
            <a:r>
              <a:rPr lang="en-US" sz="3000">
                <a:solidFill>
                  <a:srgbClr val="000000"/>
                </a:solidFill>
                <a:latin typeface="Quicksand Bold"/>
              </a:rPr>
              <a:t>Cerebellum</a:t>
            </a:r>
            <a:r>
              <a:rPr lang="en-US" sz="3000">
                <a:solidFill>
                  <a:srgbClr val="000000"/>
                </a:solidFill>
                <a:latin typeface="Quicksand"/>
              </a:rPr>
              <a:t> (coordinates body movements)</a:t>
            </a:r>
          </a:p>
          <a:p>
            <a:pPr marL="647705" lvl="1" indent="-323852">
              <a:lnSpc>
                <a:spcPts val="4500"/>
              </a:lnSpc>
              <a:buFont typeface="Arial"/>
              <a:buChar char="•"/>
            </a:pPr>
            <a:r>
              <a:rPr lang="en-US" sz="3000">
                <a:solidFill>
                  <a:srgbClr val="000000"/>
                </a:solidFill>
                <a:latin typeface="Quicksand Bold"/>
              </a:rPr>
              <a:t>Medulla oblongata</a:t>
            </a:r>
            <a:r>
              <a:rPr lang="en-US" sz="3000">
                <a:solidFill>
                  <a:srgbClr val="000000"/>
                </a:solidFill>
                <a:latin typeface="Quicksand"/>
              </a:rPr>
              <a:t> (regulates heartbeat, respiration, other basic processes)</a:t>
            </a:r>
          </a:p>
          <a:p>
            <a:pPr marL="647705" lvl="1" indent="-323852">
              <a:lnSpc>
                <a:spcPts val="4500"/>
              </a:lnSpc>
              <a:buFont typeface="Arial"/>
              <a:buChar char="•"/>
            </a:pPr>
            <a:r>
              <a:rPr lang="en-US" sz="3000">
                <a:solidFill>
                  <a:srgbClr val="000000"/>
                </a:solidFill>
                <a:latin typeface="Quicksand Bold"/>
              </a:rPr>
              <a:t>Pons</a:t>
            </a:r>
            <a:r>
              <a:rPr lang="en-US" sz="3000">
                <a:solidFill>
                  <a:srgbClr val="000000"/>
                </a:solidFill>
                <a:latin typeface="Quicksand"/>
              </a:rPr>
              <a:t> (regulates sleep cycle)</a:t>
            </a:r>
          </a:p>
          <a:p>
            <a:pPr marL="647705" lvl="1" indent="-323852">
              <a:lnSpc>
                <a:spcPts val="4500"/>
              </a:lnSpc>
              <a:buFont typeface="Arial"/>
              <a:buChar char="•"/>
            </a:pPr>
            <a:r>
              <a:rPr lang="en-US" sz="3000">
                <a:solidFill>
                  <a:srgbClr val="000000"/>
                </a:solidFill>
                <a:latin typeface="Quicksand Bold"/>
              </a:rPr>
              <a:t>Diencephalon</a:t>
            </a:r>
            <a:r>
              <a:rPr lang="en-US" sz="3000">
                <a:solidFill>
                  <a:srgbClr val="000000"/>
                </a:solidFill>
                <a:latin typeface="Quicksand"/>
              </a:rPr>
              <a:t> (regulates emotions)</a:t>
            </a:r>
          </a:p>
          <a:p>
            <a:pPr marL="647705" lvl="1" indent="-323852">
              <a:lnSpc>
                <a:spcPts val="4500"/>
              </a:lnSpc>
              <a:buFont typeface="Arial"/>
              <a:buChar char="•"/>
            </a:pPr>
            <a:r>
              <a:rPr lang="en-US" sz="3000">
                <a:solidFill>
                  <a:srgbClr val="000000"/>
                </a:solidFill>
                <a:latin typeface="Quicksand Bold"/>
              </a:rPr>
              <a:t>Hypothalamus:</a:t>
            </a:r>
            <a:r>
              <a:rPr lang="en-US" sz="3000">
                <a:solidFill>
                  <a:srgbClr val="000000"/>
                </a:solidFill>
                <a:latin typeface="Quicksand"/>
              </a:rPr>
              <a:t> activates the autonomic nervous system</a:t>
            </a:r>
          </a:p>
        </p:txBody>
      </p:sp>
      <p:sp>
        <p:nvSpPr>
          <p:cNvPr id="5" name="TextBox 5"/>
          <p:cNvSpPr txBox="1"/>
          <p:nvPr/>
        </p:nvSpPr>
        <p:spPr>
          <a:xfrm>
            <a:off x="10146092" y="1449403"/>
            <a:ext cx="4783920" cy="1028700"/>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000000"/>
                </a:solidFill>
                <a:latin typeface="Aloja"/>
              </a:rPr>
              <a:t>Subcortext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ABB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498305" flipH="1">
            <a:off x="10345094" y="-3266722"/>
            <a:ext cx="13200453" cy="6672229"/>
          </a:xfrm>
          <a:prstGeom prst="rect">
            <a:avLst/>
          </a:prstGeom>
        </p:spPr>
      </p:pic>
      <p:pic>
        <p:nvPicPr>
          <p:cNvPr id="3" name="Picture 3"/>
          <p:cNvPicPr>
            <a:picLocks noChangeAspect="1"/>
          </p:cNvPicPr>
          <p:nvPr/>
        </p:nvPicPr>
        <p:blipFill>
          <a:blip r:embed="rId7"/>
          <a:srcRect/>
          <a:stretch>
            <a:fillRect/>
          </a:stretch>
        </p:blipFill>
        <p:spPr>
          <a:xfrm>
            <a:off x="10481274" y="2045887"/>
            <a:ext cx="6247433" cy="6195226"/>
          </a:xfrm>
          <a:prstGeom prst="rect">
            <a:avLst/>
          </a:prstGeom>
        </p:spPr>
      </p:pic>
      <p:sp>
        <p:nvSpPr>
          <p:cNvPr id="4" name="TextBox 4"/>
          <p:cNvSpPr txBox="1"/>
          <p:nvPr/>
        </p:nvSpPr>
        <p:spPr>
          <a:xfrm>
            <a:off x="1962634" y="1976427"/>
            <a:ext cx="11857636" cy="1028700"/>
          </a:xfrm>
          <a:prstGeom prst="rect">
            <a:avLst/>
          </a:prstGeom>
        </p:spPr>
        <p:txBody>
          <a:bodyPr lIns="0" tIns="0" rIns="0" bIns="0" rtlCol="0" anchor="t">
            <a:spAutoFit/>
          </a:bodyPr>
          <a:lstStyle/>
          <a:p>
            <a:pPr marL="0" lvl="0" indent="0">
              <a:lnSpc>
                <a:spcPts val="7200"/>
              </a:lnSpc>
              <a:spcBef>
                <a:spcPct val="0"/>
              </a:spcBef>
            </a:pPr>
            <a:r>
              <a:rPr lang="en-US" sz="6000">
                <a:solidFill>
                  <a:srgbClr val="000000"/>
                </a:solidFill>
                <a:latin typeface="Aloja"/>
              </a:rPr>
              <a:t>Hypothalamus</a:t>
            </a:r>
          </a:p>
        </p:txBody>
      </p:sp>
      <p:sp>
        <p:nvSpPr>
          <p:cNvPr id="5" name="TextBox 5"/>
          <p:cNvSpPr txBox="1"/>
          <p:nvPr/>
        </p:nvSpPr>
        <p:spPr>
          <a:xfrm>
            <a:off x="1962634" y="3667808"/>
            <a:ext cx="7437594" cy="4476750"/>
          </a:xfrm>
          <a:prstGeom prst="rect">
            <a:avLst/>
          </a:prstGeom>
        </p:spPr>
        <p:txBody>
          <a:bodyPr lIns="0" tIns="0" rIns="0" bIns="0" rtlCol="0" anchor="t">
            <a:spAutoFit/>
          </a:bodyPr>
          <a:lstStyle/>
          <a:p>
            <a:pPr marL="647698" lvl="1" indent="-323849">
              <a:lnSpc>
                <a:spcPts val="3599"/>
              </a:lnSpc>
              <a:buFont typeface="Arial"/>
              <a:buChar char="•"/>
            </a:pPr>
            <a:r>
              <a:rPr lang="en-US" sz="2999">
                <a:solidFill>
                  <a:srgbClr val="000000"/>
                </a:solidFill>
                <a:latin typeface="Quicksand"/>
              </a:rPr>
              <a:t>Primary activator of the </a:t>
            </a:r>
            <a:r>
              <a:rPr lang="en-US" sz="2999">
                <a:solidFill>
                  <a:srgbClr val="000000"/>
                </a:solidFill>
                <a:latin typeface="Quicksand Bold"/>
              </a:rPr>
              <a:t>autonomic nervous system</a:t>
            </a:r>
            <a:r>
              <a:rPr lang="en-US" sz="2999">
                <a:solidFill>
                  <a:srgbClr val="000000"/>
                </a:solidFill>
                <a:latin typeface="Quicksand"/>
              </a:rPr>
              <a:t>, which controls basic body processes such as hormone balance, temperature, and the constriction/dilation of blood vessels</a:t>
            </a:r>
          </a:p>
          <a:p>
            <a:pPr>
              <a:lnSpc>
                <a:spcPts val="3599"/>
              </a:lnSpc>
            </a:pPr>
            <a:endParaRPr lang="en-US" sz="2999">
              <a:solidFill>
                <a:srgbClr val="000000"/>
              </a:solidFill>
              <a:latin typeface="Quicksand"/>
            </a:endParaRPr>
          </a:p>
          <a:p>
            <a:pPr marL="647698" lvl="1" indent="-323849">
              <a:lnSpc>
                <a:spcPts val="3599"/>
              </a:lnSpc>
              <a:buFont typeface="Arial"/>
              <a:buChar char="•"/>
            </a:pPr>
            <a:r>
              <a:rPr lang="en-US" sz="2999">
                <a:solidFill>
                  <a:srgbClr val="000000"/>
                </a:solidFill>
                <a:latin typeface="Quicksand"/>
              </a:rPr>
              <a:t>Also activates the </a:t>
            </a:r>
            <a:r>
              <a:rPr lang="en-US" sz="2999">
                <a:solidFill>
                  <a:srgbClr val="000000"/>
                </a:solidFill>
                <a:latin typeface="Quicksand Bold"/>
              </a:rPr>
              <a:t>endocrine system</a:t>
            </a:r>
            <a:r>
              <a:rPr lang="en-US" sz="2999">
                <a:solidFill>
                  <a:srgbClr val="000000"/>
                </a:solidFill>
                <a:latin typeface="Quicksand"/>
              </a:rPr>
              <a:t>, which is comprised of hormones that regulate physiological functions</a:t>
            </a:r>
          </a:p>
          <a:p>
            <a:pPr>
              <a:lnSpc>
                <a:spcPts val="3599"/>
              </a:lnSpc>
            </a:pPr>
            <a:endParaRPr lang="en-US" sz="2999">
              <a:solidFill>
                <a:srgbClr val="000000"/>
              </a:solidFill>
              <a:latin typeface="Quicksand"/>
            </a:endParaRPr>
          </a:p>
        </p:txBody>
      </p:sp>
      <p:pic>
        <p:nvPicPr>
          <p:cNvPr id="6" name="Recording (8)">
            <a:hlinkClick r:id="" action="ppaction://media"/>
            <a:extLst>
              <a:ext uri="{FF2B5EF4-FFF2-40B4-BE49-F238E27FC236}">
                <a16:creationId xmlns:a16="http://schemas.microsoft.com/office/drawing/2014/main" id="{B16982BD-F2A7-FBFA-7501-E4796517E0E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745972" y="212339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9D5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a:off x="1028700" y="2493109"/>
            <a:ext cx="7959048" cy="6765191"/>
          </a:xfrm>
          <a:prstGeom prst="rect">
            <a:avLst/>
          </a:prstGeom>
        </p:spPr>
      </p:pic>
      <p:sp>
        <p:nvSpPr>
          <p:cNvPr id="3" name="TextBox 3"/>
          <p:cNvSpPr txBox="1"/>
          <p:nvPr/>
        </p:nvSpPr>
        <p:spPr>
          <a:xfrm>
            <a:off x="9756486" y="3265855"/>
            <a:ext cx="7502814" cy="5124449"/>
          </a:xfrm>
          <a:prstGeom prst="rect">
            <a:avLst/>
          </a:prstGeom>
        </p:spPr>
        <p:txBody>
          <a:bodyPr lIns="0" tIns="0" rIns="0" bIns="0" rtlCol="0" anchor="t">
            <a:spAutoFit/>
          </a:bodyPr>
          <a:lstStyle/>
          <a:p>
            <a:pPr marL="647705" lvl="1" indent="-323852">
              <a:lnSpc>
                <a:spcPts val="4500"/>
              </a:lnSpc>
              <a:buFont typeface="Arial"/>
              <a:buChar char="•"/>
            </a:pPr>
            <a:r>
              <a:rPr lang="en-US" sz="3000">
                <a:solidFill>
                  <a:srgbClr val="000000"/>
                </a:solidFill>
                <a:latin typeface="Quicksand"/>
              </a:rPr>
              <a:t>Network of nerves that connects the mind (cerebral cortex) and the body (sub-cortex)</a:t>
            </a:r>
          </a:p>
          <a:p>
            <a:pPr marL="647705" lvl="1" indent="-323852">
              <a:lnSpc>
                <a:spcPts val="4500"/>
              </a:lnSpc>
              <a:buFont typeface="Arial"/>
              <a:buChar char="•"/>
            </a:pPr>
            <a:r>
              <a:rPr lang="en-US" sz="3000">
                <a:solidFill>
                  <a:srgbClr val="000000"/>
                </a:solidFill>
                <a:latin typeface="Quicksand"/>
              </a:rPr>
              <a:t>Excessive arousal of the cortex caused by the RAS results in stressful responses </a:t>
            </a:r>
          </a:p>
          <a:p>
            <a:pPr marL="647705" lvl="1" indent="-323852">
              <a:lnSpc>
                <a:spcPts val="4500"/>
              </a:lnSpc>
              <a:buFont typeface="Arial"/>
              <a:buChar char="•"/>
            </a:pPr>
            <a:r>
              <a:rPr lang="en-US" sz="3000">
                <a:solidFill>
                  <a:srgbClr val="000000"/>
                </a:solidFill>
                <a:latin typeface="Quicksand"/>
              </a:rPr>
              <a:t>An underaroused cortex results in difficulty in learning, poor memory, and little self-control</a:t>
            </a:r>
          </a:p>
        </p:txBody>
      </p:sp>
      <p:sp>
        <p:nvSpPr>
          <p:cNvPr id="4" name="TextBox 4"/>
          <p:cNvSpPr txBox="1"/>
          <p:nvPr/>
        </p:nvSpPr>
        <p:spPr>
          <a:xfrm>
            <a:off x="2478653" y="914400"/>
            <a:ext cx="13330694" cy="1943100"/>
          </a:xfrm>
          <a:prstGeom prst="rect">
            <a:avLst/>
          </a:prstGeom>
        </p:spPr>
        <p:txBody>
          <a:bodyPr lIns="0" tIns="0" rIns="0" bIns="0" rtlCol="0" anchor="t">
            <a:spAutoFit/>
          </a:bodyPr>
          <a:lstStyle/>
          <a:p>
            <a:pPr algn="ctr">
              <a:lnSpc>
                <a:spcPts val="7200"/>
              </a:lnSpc>
            </a:pPr>
            <a:r>
              <a:rPr lang="en-US" sz="6000" dirty="0">
                <a:solidFill>
                  <a:srgbClr val="000000"/>
                </a:solidFill>
                <a:latin typeface="Aloja"/>
              </a:rPr>
              <a:t>Reticular Activating System</a:t>
            </a:r>
          </a:p>
          <a:p>
            <a:pPr marL="0" lvl="0" indent="0" algn="ctr">
              <a:lnSpc>
                <a:spcPts val="7200"/>
              </a:lnSpc>
              <a:spcBef>
                <a:spcPct val="0"/>
              </a:spcBef>
            </a:pPr>
            <a:endParaRPr lang="en-US" sz="6000" dirty="0">
              <a:solidFill>
                <a:srgbClr val="000000"/>
              </a:solidFill>
              <a:latin typeface="Aloja"/>
            </a:endParaRPr>
          </a:p>
        </p:txBody>
      </p:sp>
      <p:pic>
        <p:nvPicPr>
          <p:cNvPr id="5" name="Recording (2)">
            <a:hlinkClick r:id="" action="ppaction://media"/>
            <a:extLst>
              <a:ext uri="{FF2B5EF4-FFF2-40B4-BE49-F238E27FC236}">
                <a16:creationId xmlns:a16="http://schemas.microsoft.com/office/drawing/2014/main" id="{09D6CC0A-23F0-3758-E5E5-B6948423B7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199747" y="10287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TotalTime>
  <Words>2837</Words>
  <Application>Microsoft Macintosh PowerPoint</Application>
  <PresentationFormat>Custom</PresentationFormat>
  <Paragraphs>260</Paragraphs>
  <Slides>28</Slides>
  <Notes>25</Notes>
  <HiddenSlides>0</HiddenSlides>
  <MMClips>22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Calibri</vt:lpstr>
      <vt:lpstr>Trebuchet MS</vt:lpstr>
      <vt:lpstr>Aloja</vt:lpstr>
      <vt:lpstr>Courier New</vt:lpstr>
      <vt:lpstr>Quicksand</vt:lpstr>
      <vt:lpstr>Arial</vt:lpstr>
      <vt:lpstr>Roboto</vt:lpstr>
      <vt:lpstr>Quicksand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dc:title>
  <cp:lastModifiedBy>Dandi Yang</cp:lastModifiedBy>
  <cp:revision>29</cp:revision>
  <dcterms:created xsi:type="dcterms:W3CDTF">2006-08-16T00:00:00Z</dcterms:created>
  <dcterms:modified xsi:type="dcterms:W3CDTF">2023-12-23T03:37:10Z</dcterms:modified>
  <dc:identifier>DAFVVIQexB0</dc:identifier>
</cp:coreProperties>
</file>